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315" r:id="rId4"/>
    <p:sldId id="258" r:id="rId5"/>
    <p:sldId id="259" r:id="rId6"/>
    <p:sldId id="312"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313"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4" r:id="rId54"/>
  </p:sldIdLst>
  <p:sldSz cx="12192000" cy="6858000"/>
  <p:notesSz cx="12192000" cy="6858000"/>
  <p:embeddedFontLst>
    <p:embeddedFont>
      <p:font typeface="Beyond Mars" panose="02000600000000000000" pitchFamily="2" charset="0"/>
      <p:regular r:id="rId55"/>
      <p:italic r:id="rId56"/>
    </p:embeddedFont>
    <p:embeddedFont>
      <p:font typeface="Calibri" panose="020F0502020204030204" pitchFamily="34" charset="0"/>
      <p:regular r:id="rId57"/>
      <p:bold r:id="rId58"/>
      <p:italic r:id="rId59"/>
      <p:boldItalic r:id="rId60"/>
    </p:embeddedFont>
    <p:embeddedFont>
      <p:font typeface="FUN GAMES" pitchFamily="2" charset="0"/>
      <p:regular r:id="rId61"/>
    </p:embeddedFont>
    <p:embeddedFont>
      <p:font typeface="HACKED" panose="02000500000000000000" pitchFamily="2" charset="0"/>
      <p:regular r:id="rId62"/>
    </p:embeddedFont>
    <p:embeddedFont>
      <p:font typeface="Inertia" pitchFamily="50" charset="0"/>
      <p:regular r:id="rId63"/>
    </p:embeddedFont>
    <p:embeddedFont>
      <p:font typeface="OmegaCentauri" panose="02000603000000000000" pitchFamily="2" charset="0"/>
      <p:regular r:id="rId64"/>
    </p:embeddedFont>
    <p:embeddedFont>
      <p:font typeface="Product Sans" panose="020B0403030502040203" pitchFamily="34" charset="0"/>
      <p:regular r:id="rId65"/>
      <p:bold r:id="rId66"/>
    </p:embeddedFont>
    <p:embeddedFont>
      <p:font typeface="Product Sans Light" panose="020B0303030502040203" pitchFamily="34" charset="0"/>
      <p:regular r:id="rId67"/>
    </p:embeddedFont>
  </p:embeddedFontLst>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8CEC17-8683-4CC6-B5FA-0EAE915538E7}">
          <p14:sldIdLst>
            <p14:sldId id="256"/>
            <p14:sldId id="257"/>
          </p14:sldIdLst>
        </p14:section>
        <p14:section name="Summary Section" id="{58239BA1-67D2-4AB9-951D-B412D6EDD02F}">
          <p14:sldIdLst>
            <p14:sldId id="315"/>
          </p14:sldIdLst>
        </p14:section>
        <p14:section name="Introduction to Cloud Computing" id="{2F59BD20-DE7B-4928-972B-3DFD1259117F}">
          <p14:sldIdLst>
            <p14:sldId id="258"/>
            <p14:sldId id="259"/>
            <p14:sldId id="312"/>
            <p14:sldId id="261"/>
            <p14:sldId id="262"/>
            <p14:sldId id="263"/>
          </p14:sldIdLst>
        </p14:section>
        <p14:section name="Need for Cloud Services" id="{7E159DC8-C244-4DFB-9C10-BFBE2C9E8DAB}">
          <p14:sldIdLst>
            <p14:sldId id="264"/>
            <p14:sldId id="265"/>
            <p14:sldId id="266"/>
            <p14:sldId id="267"/>
            <p14:sldId id="268"/>
          </p14:sldIdLst>
        </p14:section>
        <p14:section name="Benefits of Cloud Computing" id="{BE314F6B-7FBD-4C7B-97C9-1437A0AE0174}">
          <p14:sldIdLst>
            <p14:sldId id="269"/>
            <p14:sldId id="270"/>
            <p14:sldId id="271"/>
            <p14:sldId id="272"/>
            <p14:sldId id="273"/>
            <p14:sldId id="313"/>
          </p14:sldIdLst>
        </p14:section>
        <p14:section name="Attacks Against Cloud Services" id="{278F101F-68B6-4323-B3FE-2E7DC301BF70}">
          <p14:sldIdLst>
            <p14:sldId id="279"/>
            <p14:sldId id="280"/>
            <p14:sldId id="281"/>
            <p14:sldId id="282"/>
            <p14:sldId id="283"/>
            <p14:sldId id="284"/>
            <p14:sldId id="285"/>
            <p14:sldId id="286"/>
          </p14:sldIdLst>
        </p14:section>
        <p14:section name="CasE Studies" id="{8AF94CD8-D6D6-4015-AB06-4FAB37607A9F}">
          <p14:sldIdLst>
            <p14:sldId id="287"/>
            <p14:sldId id="288"/>
            <p14:sldId id="289"/>
            <p14:sldId id="291"/>
            <p14:sldId id="292"/>
            <p14:sldId id="293"/>
            <p14:sldId id="294"/>
            <p14:sldId id="295"/>
            <p14:sldId id="296"/>
            <p14:sldId id="297"/>
          </p14:sldIdLst>
        </p14:section>
        <p14:section name="Best Practices Against Cyber Attacks" id="{D15DF58B-C690-4B5E-A8DF-1E9C72FF54CB}">
          <p14:sldIdLst>
            <p14:sldId id="298"/>
            <p14:sldId id="299"/>
            <p14:sldId id="300"/>
            <p14:sldId id="301"/>
            <p14:sldId id="302"/>
            <p14:sldId id="303"/>
            <p14:sldId id="304"/>
            <p14:sldId id="305"/>
            <p14:sldId id="306"/>
            <p14:sldId id="307"/>
            <p14:sldId id="308"/>
            <p14:sldId id="309"/>
            <p14:sldId id="310"/>
            <p14:sldId id="311"/>
            <p14:sldId id="31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hnaraj Thadesar" initials="KT" lastIdx="2" clrIdx="0">
    <p:extLst>
      <p:ext uri="{19B8F6BF-5375-455C-9EA6-DF929625EA0E}">
        <p15:presenceInfo xmlns:p15="http://schemas.microsoft.com/office/powerpoint/2012/main" userId="7448497463440a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4D0"/>
    <a:srgbClr val="003F42"/>
    <a:srgbClr val="2C2E32"/>
    <a:srgbClr val="5086EC"/>
    <a:srgbClr val="315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71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143778-4BF0-435C-B2BB-1DAC23B0D62C}"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3C1EA970-9C21-4BAF-9249-7F586DA5079C}">
      <dgm:prSet/>
      <dgm:spPr/>
      <dgm:t>
        <a:bodyPr/>
        <a:lstStyle/>
        <a:p>
          <a:r>
            <a:rPr lang="en-US" dirty="0"/>
            <a:t>This type of attack involves stealing or accessing sensitive data such as credit card information, intellectual property, or personal information that is stored on the cloud. </a:t>
          </a:r>
        </a:p>
      </dgm:t>
    </dgm:pt>
    <dgm:pt modelId="{1C541A34-D7C0-4769-B412-E3958C3E9D26}" type="parTrans" cxnId="{72B45B31-DBB4-4B97-AC4A-CDC352250FE1}">
      <dgm:prSet/>
      <dgm:spPr/>
      <dgm:t>
        <a:bodyPr/>
        <a:lstStyle/>
        <a:p>
          <a:endParaRPr lang="en-US"/>
        </a:p>
      </dgm:t>
    </dgm:pt>
    <dgm:pt modelId="{C0D303BB-B324-4764-9E26-493C2F66F070}" type="sibTrans" cxnId="{72B45B31-DBB4-4B97-AC4A-CDC352250FE1}">
      <dgm:prSet/>
      <dgm:spPr/>
      <dgm:t>
        <a:bodyPr/>
        <a:lstStyle/>
        <a:p>
          <a:endParaRPr lang="en-US"/>
        </a:p>
      </dgm:t>
    </dgm:pt>
    <dgm:pt modelId="{704A1DB0-1DF9-4D61-954E-2FE9B4646A1F}">
      <dgm:prSet/>
      <dgm:spPr/>
      <dgm:t>
        <a:bodyPr/>
        <a:lstStyle/>
        <a:p>
          <a:r>
            <a:rPr lang="en-US" dirty="0"/>
            <a:t>The attacker may exploit vulnerabilities in the cloud service provider's infrastructure, applications, or user accounts to gain access to the data.</a:t>
          </a:r>
        </a:p>
      </dgm:t>
    </dgm:pt>
    <dgm:pt modelId="{BAFCD8E7-6CED-4028-BEB6-911025CFDF87}" type="parTrans" cxnId="{07C9760C-F53B-4D0E-AE31-1FA934D2A32F}">
      <dgm:prSet/>
      <dgm:spPr/>
      <dgm:t>
        <a:bodyPr/>
        <a:lstStyle/>
        <a:p>
          <a:endParaRPr lang="en-US"/>
        </a:p>
      </dgm:t>
    </dgm:pt>
    <dgm:pt modelId="{D5176951-00D7-4668-83CB-39B2A1F11117}" type="sibTrans" cxnId="{07C9760C-F53B-4D0E-AE31-1FA934D2A32F}">
      <dgm:prSet/>
      <dgm:spPr/>
      <dgm:t>
        <a:bodyPr/>
        <a:lstStyle/>
        <a:p>
          <a:endParaRPr lang="en-US"/>
        </a:p>
      </dgm:t>
    </dgm:pt>
    <dgm:pt modelId="{20402121-EAEE-4F2E-9007-256B83E94623}" type="pres">
      <dgm:prSet presAssocID="{8F143778-4BF0-435C-B2BB-1DAC23B0D62C}" presName="vert0" presStyleCnt="0">
        <dgm:presLayoutVars>
          <dgm:dir/>
          <dgm:animOne val="branch"/>
          <dgm:animLvl val="lvl"/>
        </dgm:presLayoutVars>
      </dgm:prSet>
      <dgm:spPr/>
    </dgm:pt>
    <dgm:pt modelId="{3C80A02C-07F3-48CC-8BFC-D90383345CAA}" type="pres">
      <dgm:prSet presAssocID="{3C1EA970-9C21-4BAF-9249-7F586DA5079C}" presName="thickLine" presStyleLbl="alignNode1" presStyleIdx="0" presStyleCnt="2"/>
      <dgm:spPr/>
    </dgm:pt>
    <dgm:pt modelId="{1A413F25-0FF9-4880-ABE4-5C746DE782C2}" type="pres">
      <dgm:prSet presAssocID="{3C1EA970-9C21-4BAF-9249-7F586DA5079C}" presName="horz1" presStyleCnt="0"/>
      <dgm:spPr/>
    </dgm:pt>
    <dgm:pt modelId="{CD3049A7-2245-455E-B92B-D640FDF6051C}" type="pres">
      <dgm:prSet presAssocID="{3C1EA970-9C21-4BAF-9249-7F586DA5079C}" presName="tx1" presStyleLbl="revTx" presStyleIdx="0" presStyleCnt="2"/>
      <dgm:spPr/>
    </dgm:pt>
    <dgm:pt modelId="{0D06C9F7-26CF-4631-81E6-838074F44A91}" type="pres">
      <dgm:prSet presAssocID="{3C1EA970-9C21-4BAF-9249-7F586DA5079C}" presName="vert1" presStyleCnt="0"/>
      <dgm:spPr/>
    </dgm:pt>
    <dgm:pt modelId="{ACD6822B-AEC1-4239-8663-C8093106E0BD}" type="pres">
      <dgm:prSet presAssocID="{704A1DB0-1DF9-4D61-954E-2FE9B4646A1F}" presName="thickLine" presStyleLbl="alignNode1" presStyleIdx="1" presStyleCnt="2"/>
      <dgm:spPr/>
    </dgm:pt>
    <dgm:pt modelId="{7C47864C-9971-41A7-B98C-4AEBBB103614}" type="pres">
      <dgm:prSet presAssocID="{704A1DB0-1DF9-4D61-954E-2FE9B4646A1F}" presName="horz1" presStyleCnt="0"/>
      <dgm:spPr/>
    </dgm:pt>
    <dgm:pt modelId="{E77D7B46-FED1-4436-AEED-63010B8DB672}" type="pres">
      <dgm:prSet presAssocID="{704A1DB0-1DF9-4D61-954E-2FE9B4646A1F}" presName="tx1" presStyleLbl="revTx" presStyleIdx="1" presStyleCnt="2"/>
      <dgm:spPr/>
    </dgm:pt>
    <dgm:pt modelId="{4B823073-3034-4D1A-B15E-0BE48A1464CB}" type="pres">
      <dgm:prSet presAssocID="{704A1DB0-1DF9-4D61-954E-2FE9B4646A1F}" presName="vert1" presStyleCnt="0"/>
      <dgm:spPr/>
    </dgm:pt>
  </dgm:ptLst>
  <dgm:cxnLst>
    <dgm:cxn modelId="{07C9760C-F53B-4D0E-AE31-1FA934D2A32F}" srcId="{8F143778-4BF0-435C-B2BB-1DAC23B0D62C}" destId="{704A1DB0-1DF9-4D61-954E-2FE9B4646A1F}" srcOrd="1" destOrd="0" parTransId="{BAFCD8E7-6CED-4028-BEB6-911025CFDF87}" sibTransId="{D5176951-00D7-4668-83CB-39B2A1F11117}"/>
    <dgm:cxn modelId="{72B45B31-DBB4-4B97-AC4A-CDC352250FE1}" srcId="{8F143778-4BF0-435C-B2BB-1DAC23B0D62C}" destId="{3C1EA970-9C21-4BAF-9249-7F586DA5079C}" srcOrd="0" destOrd="0" parTransId="{1C541A34-D7C0-4769-B412-E3958C3E9D26}" sibTransId="{C0D303BB-B324-4764-9E26-493C2F66F070}"/>
    <dgm:cxn modelId="{D7BC9496-6941-4380-98F3-A44DDD229B80}" type="presOf" srcId="{3C1EA970-9C21-4BAF-9249-7F586DA5079C}" destId="{CD3049A7-2245-455E-B92B-D640FDF6051C}" srcOrd="0" destOrd="0" presId="urn:microsoft.com/office/officeart/2008/layout/LinedList"/>
    <dgm:cxn modelId="{B02EA59F-FB9C-4820-AA50-47BB15321C36}" type="presOf" srcId="{8F143778-4BF0-435C-B2BB-1DAC23B0D62C}" destId="{20402121-EAEE-4F2E-9007-256B83E94623}" srcOrd="0" destOrd="0" presId="urn:microsoft.com/office/officeart/2008/layout/LinedList"/>
    <dgm:cxn modelId="{8AB983AE-75B1-4D94-8249-3C02648CFA5E}" type="presOf" srcId="{704A1DB0-1DF9-4D61-954E-2FE9B4646A1F}" destId="{E77D7B46-FED1-4436-AEED-63010B8DB672}" srcOrd="0" destOrd="0" presId="urn:microsoft.com/office/officeart/2008/layout/LinedList"/>
    <dgm:cxn modelId="{ED6AE4FA-DACF-4F67-BBCF-F121713D7440}" type="presParOf" srcId="{20402121-EAEE-4F2E-9007-256B83E94623}" destId="{3C80A02C-07F3-48CC-8BFC-D90383345CAA}" srcOrd="0" destOrd="0" presId="urn:microsoft.com/office/officeart/2008/layout/LinedList"/>
    <dgm:cxn modelId="{815EAE45-63E7-4D36-AD5C-6F55484BFB3B}" type="presParOf" srcId="{20402121-EAEE-4F2E-9007-256B83E94623}" destId="{1A413F25-0FF9-4880-ABE4-5C746DE782C2}" srcOrd="1" destOrd="0" presId="urn:microsoft.com/office/officeart/2008/layout/LinedList"/>
    <dgm:cxn modelId="{5D3A6BEE-355C-4AA4-89E4-7C2B684260A3}" type="presParOf" srcId="{1A413F25-0FF9-4880-ABE4-5C746DE782C2}" destId="{CD3049A7-2245-455E-B92B-D640FDF6051C}" srcOrd="0" destOrd="0" presId="urn:microsoft.com/office/officeart/2008/layout/LinedList"/>
    <dgm:cxn modelId="{C1F8F515-A6F9-4571-AB0D-1DD2767DAE9F}" type="presParOf" srcId="{1A413F25-0FF9-4880-ABE4-5C746DE782C2}" destId="{0D06C9F7-26CF-4631-81E6-838074F44A91}" srcOrd="1" destOrd="0" presId="urn:microsoft.com/office/officeart/2008/layout/LinedList"/>
    <dgm:cxn modelId="{FDFA93C9-85EB-4D17-8969-9A057BB43FD0}" type="presParOf" srcId="{20402121-EAEE-4F2E-9007-256B83E94623}" destId="{ACD6822B-AEC1-4239-8663-C8093106E0BD}" srcOrd="2" destOrd="0" presId="urn:microsoft.com/office/officeart/2008/layout/LinedList"/>
    <dgm:cxn modelId="{B3B79D6A-D317-46FD-9A3B-D68F5B36E089}" type="presParOf" srcId="{20402121-EAEE-4F2E-9007-256B83E94623}" destId="{7C47864C-9971-41A7-B98C-4AEBBB103614}" srcOrd="3" destOrd="0" presId="urn:microsoft.com/office/officeart/2008/layout/LinedList"/>
    <dgm:cxn modelId="{27A4E66F-6FE4-44FF-BB53-E3AEA9E9198D}" type="presParOf" srcId="{7C47864C-9971-41A7-B98C-4AEBBB103614}" destId="{E77D7B46-FED1-4436-AEED-63010B8DB672}" srcOrd="0" destOrd="0" presId="urn:microsoft.com/office/officeart/2008/layout/LinedList"/>
    <dgm:cxn modelId="{E7AF6752-A2EE-4080-AD21-56A853926464}" type="presParOf" srcId="{7C47864C-9971-41A7-B98C-4AEBBB103614}" destId="{4B823073-3034-4D1A-B15E-0BE48A1464C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0A02C-07F3-48CC-8BFC-D90383345CAA}">
      <dsp:nvSpPr>
        <dsp:cNvPr id="0" name=""/>
        <dsp:cNvSpPr/>
      </dsp:nvSpPr>
      <dsp:spPr>
        <a:xfrm>
          <a:off x="0" y="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3049A7-2245-455E-B92B-D640FDF6051C}">
      <dsp:nvSpPr>
        <dsp:cNvPr id="0" name=""/>
        <dsp:cNvSpPr/>
      </dsp:nvSpPr>
      <dsp:spPr>
        <a:xfrm>
          <a:off x="0" y="0"/>
          <a:ext cx="10515600" cy="2176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This type of attack involves stealing or accessing sensitive data such as credit card information, intellectual property, or personal information that is stored on the cloud. </a:t>
          </a:r>
        </a:p>
      </dsp:txBody>
      <dsp:txXfrm>
        <a:off x="0" y="0"/>
        <a:ext cx="10515600" cy="2176272"/>
      </dsp:txXfrm>
    </dsp:sp>
    <dsp:sp modelId="{ACD6822B-AEC1-4239-8663-C8093106E0BD}">
      <dsp:nvSpPr>
        <dsp:cNvPr id="0" name=""/>
        <dsp:cNvSpPr/>
      </dsp:nvSpPr>
      <dsp:spPr>
        <a:xfrm>
          <a:off x="0" y="2176272"/>
          <a:ext cx="10515600" cy="0"/>
        </a:xfrm>
        <a:prstGeom prst="line">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7D7B46-FED1-4436-AEED-63010B8DB672}">
      <dsp:nvSpPr>
        <dsp:cNvPr id="0" name=""/>
        <dsp:cNvSpPr/>
      </dsp:nvSpPr>
      <dsp:spPr>
        <a:xfrm>
          <a:off x="0" y="2176272"/>
          <a:ext cx="10515600" cy="2176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The attacker may exploit vulnerabilities in the cloud service provider's infrastructure, applications, or user accounts to gain access to the data.</a:t>
          </a:r>
        </a:p>
      </dsp:txBody>
      <dsp:txXfrm>
        <a:off x="0" y="2176272"/>
        <a:ext cx="10515600" cy="217627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t>Click to edit Master title style</a:t>
            </a:r>
          </a:p>
        </p:txBody>
      </p:sp>
      <p:sp>
        <p:nvSpPr>
          <p:cNvPr id="3" name="Content Placeholder 2"/>
          <p:cNvSpPr>
            <a:spLocks noGrp="1"/>
          </p:cNvSpPr>
          <p:nvPr>
            <p:ph idx="1"/>
          </p:nvPr>
        </p:nvSpPr>
        <p:spPr bwMode="auto"/>
        <p:txBody>
          <a:bodyPr/>
          <a:lstStyle/>
          <a:p>
            <a:pPr lvl="0">
              <a:defRPr/>
            </a:pPr>
            <a:r>
              <a:rPr lang="en-US" dirty="0"/>
              <a:t>Click to edit Master text styles</a:t>
            </a:r>
            <a:endParaRPr dirty="0"/>
          </a:p>
          <a:p>
            <a:pPr lvl="1">
              <a:defRPr/>
            </a:pPr>
            <a:r>
              <a:rPr lang="en-US" dirty="0"/>
              <a:t>Second level</a:t>
            </a:r>
            <a:endParaRPr dirty="0"/>
          </a:p>
          <a:p>
            <a:pPr lvl="2">
              <a:defRPr/>
            </a:pPr>
            <a:r>
              <a:rPr lang="en-US" dirty="0"/>
              <a:t>Third level</a:t>
            </a:r>
            <a:endParaRPr dirty="0"/>
          </a:p>
          <a:p>
            <a:pPr lvl="3">
              <a:defRPr/>
            </a:pPr>
            <a:r>
              <a:rPr lang="en-US" dirty="0"/>
              <a:t>Fourth level</a:t>
            </a:r>
            <a:endParaRPr dirty="0"/>
          </a:p>
          <a:p>
            <a:pPr lvl="4">
              <a:defRPr/>
            </a:pPr>
            <a:r>
              <a:rPr lang="en-US" dirty="0"/>
              <a:t>Fifth level</a:t>
            </a: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3" name="Picture Placeholder 2"/>
          <p:cNvSpPr>
            <a:spLocks noGrp="1" noChangeAspect="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3/14/2023</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3/14/2023</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39.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2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21.xml"/><Relationship Id="rId5" Type="http://schemas.openxmlformats.org/officeDocument/2006/relationships/image" Target="../media/image6.png"/><Relationship Id="rId10" Type="http://schemas.openxmlformats.org/officeDocument/2006/relationships/slide" Target="slide15.xml"/><Relationship Id="rId4" Type="http://schemas.openxmlformats.org/officeDocument/2006/relationships/image" Target="../media/image5.png"/><Relationship Id="rId9" Type="http://schemas.openxmlformats.org/officeDocument/2006/relationships/slide" Target="slide10.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npr.org/2021/04/09/986005820/after-data-breach-exposes-530-million-facebook-says-it-will-not-notify-users" TargetMode="External"/><Relationship Id="rId2" Type="http://schemas.openxmlformats.org/officeDocument/2006/relationships/hyperlink" Target="https://www.arcserve.com/blog/7-most-infamous-cloud-security-breaches" TargetMode="External"/><Relationship Id="rId1" Type="http://schemas.openxmlformats.org/officeDocument/2006/relationships/slideLayout" Target="../slideLayouts/slideLayout2.xml"/><Relationship Id="rId5" Type="http://schemas.openxmlformats.org/officeDocument/2006/relationships/hyperlink" Target="https://openai.com/blog/chatgpt" TargetMode="External"/><Relationship Id="rId4" Type="http://schemas.openxmlformats.org/officeDocument/2006/relationships/hyperlink" Target="https://www.npr.org/2019/07/24/741282397/facebook-to-pay-5-billion-to-settle-ftc-privacy-case" TargetMode="Externa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reen Lock In A 3D Electronic System">
            <a:extLst>
              <a:ext uri="{FF2B5EF4-FFF2-40B4-BE49-F238E27FC236}">
                <a16:creationId xmlns:a16="http://schemas.microsoft.com/office/drawing/2014/main" id="{2A1C2945-21F4-8C59-9CF5-3B16E0A0EB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prstClr val="black"/>
              <a:schemeClr val="accent5">
                <a:tint val="45000"/>
                <a:satMod val="400000"/>
              </a:schemeClr>
            </a:duotone>
          </a:blip>
          <a:srcRect r="1" b="285"/>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auto">
          <a:xfrm>
            <a:off x="911424" y="1138181"/>
            <a:ext cx="10447672" cy="2948860"/>
          </a:xfrm>
          <a:effectLst>
            <a:outerShdw blurRad="50800" dist="38100" dir="2700000" algn="tl" rotWithShape="0">
              <a:prstClr val="black">
                <a:alpha val="40000"/>
              </a:prstClr>
            </a:outerShdw>
          </a:effectLst>
        </p:spPr>
        <p:txBody>
          <a:bodyPr>
            <a:normAutofit fontScale="90000"/>
          </a:bodyPr>
          <a:lstStyle/>
          <a:p>
            <a:pPr>
              <a:defRPr/>
            </a:pPr>
            <a:r>
              <a:rPr lang="en-US" sz="8000" dirty="0">
                <a:solidFill>
                  <a:schemeClr val="accent2">
                    <a:lumMod val="40000"/>
                    <a:lumOff val="60000"/>
                  </a:schemeClr>
                </a:solidFill>
                <a:latin typeface="Inertia" pitchFamily="50" charset="0"/>
                <a:cs typeface="Caecilia Light"/>
              </a:rPr>
              <a:t>Cloud Computing and Information Security</a:t>
            </a:r>
          </a:p>
        </p:txBody>
      </p:sp>
      <p:sp>
        <p:nvSpPr>
          <p:cNvPr id="3" name="Subtitle 2"/>
          <p:cNvSpPr>
            <a:spLocks noGrp="1"/>
          </p:cNvSpPr>
          <p:nvPr>
            <p:ph type="subTitle" idx="1"/>
          </p:nvPr>
        </p:nvSpPr>
        <p:spPr bwMode="auto">
          <a:xfrm>
            <a:off x="1097280" y="4437112"/>
            <a:ext cx="10058400" cy="1282707"/>
          </a:xfrm>
          <a:effectLst>
            <a:outerShdw blurRad="50800" dist="38100" dir="2700000" algn="tl" rotWithShape="0">
              <a:prstClr val="black">
                <a:alpha val="40000"/>
              </a:prstClr>
            </a:outerShdw>
          </a:effectLst>
        </p:spPr>
        <p:txBody>
          <a:bodyPr>
            <a:normAutofit fontScale="92500"/>
          </a:bodyPr>
          <a:lstStyle/>
          <a:p>
            <a:pPr>
              <a:defRPr/>
            </a:pPr>
            <a:r>
              <a:rPr lang="en-US" sz="3600" dirty="0">
                <a:solidFill>
                  <a:schemeClr val="accent2">
                    <a:lumMod val="40000"/>
                    <a:lumOff val="60000"/>
                  </a:schemeClr>
                </a:solidFill>
                <a:latin typeface="Product Sans Light" panose="020B0303030502040203" pitchFamily="34" charset="0"/>
                <a:cs typeface="Caecilia Light"/>
              </a:rPr>
              <a:t>PowerPoint Presentation in </a:t>
            </a:r>
          </a:p>
          <a:p>
            <a:pPr>
              <a:defRPr/>
            </a:pPr>
            <a:r>
              <a:rPr lang="en-US" sz="3600" dirty="0">
                <a:solidFill>
                  <a:schemeClr val="accent2">
                    <a:lumMod val="40000"/>
                    <a:lumOff val="60000"/>
                  </a:schemeClr>
                </a:solidFill>
                <a:latin typeface="Product Sans Light" panose="020B0303030502040203" pitchFamily="34" charset="0"/>
                <a:cs typeface="Caecilia Light"/>
              </a:rPr>
              <a:t>Second year B. Tech Information and Cybersecurity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rgbClr val="000000"/>
        </a:solidFill>
        <a:effectLst/>
      </p:bgPr>
    </p:bg>
    <p:spTree>
      <p:nvGrpSpPr>
        <p:cNvPr id="1" name=""/>
        <p:cNvGrpSpPr/>
        <p:nvPr/>
      </p:nvGrpSpPr>
      <p:grpSpPr bwMode="auto">
        <a:xfrm>
          <a:off x="0" y="0"/>
          <a:ext cx="0" cy="0"/>
          <a:chOff x="0" y="0"/>
          <a:chExt cx="0" cy="0"/>
        </a:xfrm>
      </p:grpSpPr>
      <p:sp>
        <p:nvSpPr>
          <p:cNvPr id="678212917" name="Rectangle 67821290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6BE0462-A0B1-42BE-89EC-C1F360CC3673}"/>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artisticMarker/>
                    </a14:imgEffect>
                  </a14:imgLayer>
                </a14:imgProps>
              </a:ext>
            </a:extLst>
          </a:blip>
          <a:srcRect/>
          <a:stretch/>
        </p:blipFill>
        <p:spPr>
          <a:xfrm>
            <a:off x="20" y="1"/>
            <a:ext cx="12191980" cy="6857999"/>
          </a:xfrm>
          <a:prstGeom prst="rect">
            <a:avLst/>
          </a:prstGeom>
        </p:spPr>
      </p:pic>
      <p:sp>
        <p:nvSpPr>
          <p:cNvPr id="678212887" name="Title 1"/>
          <p:cNvSpPr>
            <a:spLocks noGrp="1"/>
          </p:cNvSpPr>
          <p:nvPr>
            <p:ph type="title"/>
          </p:nvPr>
        </p:nvSpPr>
        <p:spPr bwMode="auto">
          <a:xfrm>
            <a:off x="1524000" y="2235818"/>
            <a:ext cx="9144000" cy="2386362"/>
          </a:xfrm>
        </p:spPr>
        <p:txBody>
          <a:bodyPr vert="horz" lIns="91440" tIns="45720" rIns="91440" bIns="45720" rtlCol="0" anchor="b">
            <a:normAutofit/>
          </a:bodyPr>
          <a:lstStyle/>
          <a:p>
            <a:pPr algn="ctr" rtl="0">
              <a:spcBef>
                <a:spcPct val="0"/>
              </a:spcBef>
              <a:defRPr/>
            </a:pPr>
            <a:r>
              <a:rPr lang="en-US" sz="7200" kern="1200" dirty="0">
                <a:solidFill>
                  <a:schemeClr val="accent1">
                    <a:lumMod val="20000"/>
                    <a:lumOff val="80000"/>
                  </a:schemeClr>
                </a:solidFill>
                <a:latin typeface="OmegaCentauri" panose="02000603000000000000" pitchFamily="2" charset="0"/>
                <a:ea typeface="OmegaCentauri" panose="02000603000000000000" pitchFamily="2" charset="0"/>
              </a:rPr>
              <a:t>Need for Cloud Services</a:t>
            </a: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641578122" name="Rectangle 1641578121">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1578124" name="Rectangle 1641578123">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641578112" name="Picture 1641578098" descr="Work tools on a red background">
            <a:extLst>
              <a:ext uri="{FF2B5EF4-FFF2-40B4-BE49-F238E27FC236}">
                <a16:creationId xmlns:a16="http://schemas.microsoft.com/office/drawing/2014/main" id="{38944C7B-13F6-2179-D77A-48D8B0BF57B3}"/>
              </a:ext>
            </a:extLst>
          </p:cNvPr>
          <p:cNvPicPr>
            <a:picLocks noChangeAspect="1"/>
          </p:cNvPicPr>
          <p:nvPr/>
        </p:nvPicPr>
        <p:blipFill rotWithShape="1">
          <a:blip r:embed="rId2">
            <a:alphaModFix amt="60000"/>
          </a:blip>
          <a:srcRect t="15730"/>
          <a:stretch/>
        </p:blipFill>
        <p:spPr>
          <a:xfrm>
            <a:off x="20" y="1"/>
            <a:ext cx="12191980" cy="6857999"/>
          </a:xfrm>
          <a:prstGeom prst="rect">
            <a:avLst/>
          </a:prstGeom>
        </p:spPr>
      </p:pic>
      <p:sp>
        <p:nvSpPr>
          <p:cNvPr id="475491525" name="Title 1"/>
          <p:cNvSpPr>
            <a:spLocks noGrp="1"/>
          </p:cNvSpPr>
          <p:nvPr>
            <p:ph type="title"/>
          </p:nvPr>
        </p:nvSpPr>
        <p:spPr bwMode="auto">
          <a:xfrm>
            <a:off x="730188" y="332656"/>
            <a:ext cx="10731624" cy="2919597"/>
          </a:xfrm>
        </p:spPr>
        <p:txBody>
          <a:bodyPr vert="horz" lIns="91440" tIns="45720" rIns="91440" bIns="45720" rtlCol="0" anchor="b">
            <a:normAutofit/>
          </a:bodyPr>
          <a:lstStyle/>
          <a:p>
            <a:pPr marL="570252" indent="-570252" algn="ctr" rtl="0">
              <a:spcBef>
                <a:spcPct val="0"/>
              </a:spcBef>
              <a:defRPr/>
            </a:pPr>
            <a:r>
              <a:rPr lang="en-US" sz="6000" kern="1200" dirty="0">
                <a:solidFill>
                  <a:srgbClr val="FFFFFF"/>
                </a:solidFill>
                <a:latin typeface="Beyond Mars" panose="02000600000000000000" pitchFamily="2" charset="0"/>
              </a:rPr>
              <a:t>We used to spend a significant Amount on Maintenance and Setup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135268689" name="Rectangle 113526868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5268691" name="Rectangle 113526869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35268685" name="Picture 1135268684" descr="Empty open plan office">
            <a:extLst>
              <a:ext uri="{FF2B5EF4-FFF2-40B4-BE49-F238E27FC236}">
                <a16:creationId xmlns:a16="http://schemas.microsoft.com/office/drawing/2014/main" id="{657A0BA6-E4E6-3E99-252E-64CD6A747DEE}"/>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artisticCutout/>
                    </a14:imgEffect>
                  </a14:imgLayer>
                </a14:imgProps>
              </a:ext>
            </a:extLst>
          </a:blip>
          <a:srcRect t="16387" b="1497"/>
          <a:stretch/>
        </p:blipFill>
        <p:spPr>
          <a:xfrm>
            <a:off x="-1" y="10"/>
            <a:ext cx="12192001" cy="6857990"/>
          </a:xfrm>
          <a:prstGeom prst="rect">
            <a:avLst/>
          </a:prstGeom>
        </p:spPr>
      </p:pic>
      <p:sp>
        <p:nvSpPr>
          <p:cNvPr id="1135268683" name="Title 1"/>
          <p:cNvSpPr>
            <a:spLocks noGrp="1"/>
          </p:cNvSpPr>
          <p:nvPr>
            <p:ph type="title"/>
          </p:nvPr>
        </p:nvSpPr>
        <p:spPr bwMode="auto">
          <a:xfrm>
            <a:off x="836676" y="2250471"/>
            <a:ext cx="10515600" cy="2357056"/>
          </a:xfrm>
        </p:spPr>
        <p:txBody>
          <a:bodyPr vert="horz" lIns="91440" tIns="45720" rIns="91440" bIns="45720" rtlCol="0" anchor="b">
            <a:normAutofit/>
          </a:bodyPr>
          <a:lstStyle/>
          <a:p>
            <a:pPr algn="ctr" rtl="0">
              <a:spcBef>
                <a:spcPct val="0"/>
              </a:spcBef>
              <a:defRPr/>
            </a:pPr>
            <a:r>
              <a:rPr lang="en-US" sz="8000" kern="1200" dirty="0">
                <a:solidFill>
                  <a:schemeClr val="accent4">
                    <a:lumMod val="60000"/>
                    <a:lumOff val="40000"/>
                  </a:schemeClr>
                </a:solidFill>
                <a:latin typeface="Product Sans" panose="020B0403030502040203" pitchFamily="34" charset="0"/>
              </a:rPr>
              <a:t>2. We were limited to just the Head Office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625998744" name="Rectangle 625998743">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5998740" name="Picture 625998739">
            <a:extLst>
              <a:ext uri="{FF2B5EF4-FFF2-40B4-BE49-F238E27FC236}">
                <a16:creationId xmlns:a16="http://schemas.microsoft.com/office/drawing/2014/main" id="{59673934-2DE3-3677-BFFA-320052291142}"/>
              </a:ext>
            </a:extLst>
          </p:cNvPr>
          <p:cNvPicPr>
            <a:picLocks noChangeAspect="1"/>
          </p:cNvPicPr>
          <p:nvPr/>
        </p:nvPicPr>
        <p:blipFill rotWithShape="1">
          <a:blip r:embed="rId2"/>
          <a:srcRect/>
          <a:stretch/>
        </p:blipFill>
        <p:spPr>
          <a:xfrm>
            <a:off x="20" y="10"/>
            <a:ext cx="12191979" cy="6857990"/>
          </a:xfrm>
          <a:prstGeom prst="rect">
            <a:avLst/>
          </a:prstGeom>
        </p:spPr>
      </p:pic>
      <p:sp>
        <p:nvSpPr>
          <p:cNvPr id="625998746" name="Rectangle 625998745">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7998"/>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998738" name="Title 1"/>
          <p:cNvSpPr>
            <a:spLocks noGrp="1"/>
          </p:cNvSpPr>
          <p:nvPr>
            <p:ph type="title"/>
          </p:nvPr>
        </p:nvSpPr>
        <p:spPr bwMode="auto">
          <a:xfrm>
            <a:off x="1956477" y="1863608"/>
            <a:ext cx="8279044" cy="3130782"/>
          </a:xfrm>
        </p:spPr>
        <p:txBody>
          <a:bodyPr vert="horz" lIns="91440" tIns="45720" rIns="91440" bIns="45720" rtlCol="0" anchor="b">
            <a:normAutofit/>
          </a:bodyPr>
          <a:lstStyle/>
          <a:p>
            <a:pPr algn="ctr" rtl="0">
              <a:spcBef>
                <a:spcPct val="0"/>
              </a:spcBef>
              <a:defRPr/>
            </a:pPr>
            <a:r>
              <a:rPr lang="en-US" sz="6000" kern="1200" dirty="0">
                <a:solidFill>
                  <a:schemeClr val="accent2">
                    <a:lumMod val="60000"/>
                    <a:lumOff val="40000"/>
                  </a:schemeClr>
                </a:solidFill>
                <a:latin typeface="Product Sans" panose="020B0403030502040203" pitchFamily="34" charset="0"/>
              </a:rPr>
              <a:t>3. VERY hard to Upgrade a ROOM of data servers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2081112205" name="Rectangle 2081112204">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1112201" name="Picture 2081112200" descr="Person holding mouse">
            <a:extLst>
              <a:ext uri="{FF2B5EF4-FFF2-40B4-BE49-F238E27FC236}">
                <a16:creationId xmlns:a16="http://schemas.microsoft.com/office/drawing/2014/main" id="{254287D4-7CBC-63FD-F4B2-01468904A171}"/>
              </a:ext>
            </a:extLst>
          </p:cNvPr>
          <p:cNvPicPr>
            <a:picLocks noChangeAspect="1"/>
          </p:cNvPicPr>
          <p:nvPr/>
        </p:nvPicPr>
        <p:blipFill rotWithShape="1">
          <a:blip r:embed="rId2">
            <a:duotone>
              <a:prstClr val="black"/>
              <a:schemeClr val="tx2">
                <a:tint val="45000"/>
                <a:satMod val="400000"/>
              </a:schemeClr>
            </a:duotone>
          </a:blip>
          <a:srcRect t="12355" b="3375"/>
          <a:stretch/>
        </p:blipFill>
        <p:spPr>
          <a:xfrm>
            <a:off x="20" y="10"/>
            <a:ext cx="12191979" cy="6857990"/>
          </a:xfrm>
          <a:prstGeom prst="rect">
            <a:avLst/>
          </a:prstGeom>
        </p:spPr>
      </p:pic>
      <p:sp>
        <p:nvSpPr>
          <p:cNvPr id="2081112212" name="Rectangle 2081112206">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7998"/>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112199" name="Title 1"/>
          <p:cNvSpPr>
            <a:spLocks noGrp="1"/>
          </p:cNvSpPr>
          <p:nvPr>
            <p:ph type="title"/>
          </p:nvPr>
        </p:nvSpPr>
        <p:spPr bwMode="auto">
          <a:xfrm>
            <a:off x="1055440" y="2060847"/>
            <a:ext cx="10585176" cy="2736304"/>
          </a:xfrm>
          <a:noFill/>
        </p:spPr>
        <p:txBody>
          <a:bodyPr vert="horz" lIns="91440" tIns="45720" rIns="91440" bIns="45720" rtlCol="0" anchor="b">
            <a:normAutofit/>
          </a:bodyPr>
          <a:lstStyle/>
          <a:p>
            <a:pPr algn="ctr" rtl="0">
              <a:spcBef>
                <a:spcPct val="0"/>
              </a:spcBef>
              <a:defRPr/>
            </a:pPr>
            <a:r>
              <a:rPr lang="en-US" sz="6000" kern="1200" dirty="0">
                <a:solidFill>
                  <a:srgbClr val="FFFFFF"/>
                </a:solidFill>
                <a:latin typeface="Product Sans" panose="020B0403030502040203" pitchFamily="34" charset="0"/>
              </a:rPr>
              <a:t>4. We had to Share Files by Email, and other FAR LESS SECURE methods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949144952" name="Rectangle 1949144951">
            <a:extLst>
              <a:ext uri="{FF2B5EF4-FFF2-40B4-BE49-F238E27FC236}">
                <a16:creationId xmlns:a16="http://schemas.microsoft.com/office/drawing/2014/main" id="{202174D0-0EB7-40CF-8FB6-D42063B86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9144954" name="Rectangle 1949144953">
            <a:extLst>
              <a:ext uri="{FF2B5EF4-FFF2-40B4-BE49-F238E27FC236}">
                <a16:creationId xmlns:a16="http://schemas.microsoft.com/office/drawing/2014/main" id="{70065D4F-7A1C-498E-B6ED-C1BAC28D2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mixkit-hands-of-a-person-typing-on-a-cell-phone-4915-medium">
            <a:hlinkClick r:id="" action="ppaction://media"/>
            <a:extLst>
              <a:ext uri="{FF2B5EF4-FFF2-40B4-BE49-F238E27FC236}">
                <a16:creationId xmlns:a16="http://schemas.microsoft.com/office/drawing/2014/main" id="{87AEBA32-8D9A-48D8-97A4-1D405334AD7F}"/>
              </a:ext>
            </a:extLst>
          </p:cNvPr>
          <p:cNvPicPr>
            <a:picLocks noChangeAspect="1"/>
          </p:cNvPicPr>
          <p:nvPr>
            <a:videoFile r:link="rId2"/>
            <p:extLst>
              <p:ext uri="{DAA4B4D4-6D71-4841-9C94-3DE7FCFB9230}">
                <p14:media xmlns:p14="http://schemas.microsoft.com/office/powerpoint/2010/main" r:embed="rId1"/>
              </p:ext>
            </p:extLst>
          </p:nvPr>
        </p:nvPicPr>
        <p:blipFill>
          <a:blip r:embed="rId4">
            <a:lum contrast="-40000"/>
          </a:blip>
          <a:stretch>
            <a:fillRect/>
          </a:stretch>
        </p:blipFill>
        <p:spPr>
          <a:xfrm>
            <a:off x="0" y="-2"/>
            <a:ext cx="12192000" cy="6858000"/>
          </a:xfrm>
          <a:prstGeom prst="rect">
            <a:avLst/>
          </a:prstGeom>
        </p:spPr>
      </p:pic>
      <p:sp>
        <p:nvSpPr>
          <p:cNvPr id="1949144946" name="Title 1"/>
          <p:cNvSpPr>
            <a:spLocks noGrp="1"/>
          </p:cNvSpPr>
          <p:nvPr>
            <p:ph type="title"/>
          </p:nvPr>
        </p:nvSpPr>
        <p:spPr bwMode="auto">
          <a:xfrm>
            <a:off x="1847528" y="4624162"/>
            <a:ext cx="9162288" cy="2204864"/>
          </a:xfrm>
        </p:spPr>
        <p:txBody>
          <a:bodyPr vert="horz" lIns="91440" tIns="45720" rIns="91440" bIns="45720" rtlCol="0" anchor="t">
            <a:normAutofit fontScale="90000"/>
          </a:bodyPr>
          <a:lstStyle/>
          <a:p>
            <a:pPr algn="ctr" rtl="0">
              <a:spcBef>
                <a:spcPct val="0"/>
              </a:spcBef>
              <a:defRPr/>
            </a:pPr>
            <a:r>
              <a:rPr lang="en-US" sz="8000" kern="1200" dirty="0">
                <a:solidFill>
                  <a:schemeClr val="accent2">
                    <a:lumMod val="60000"/>
                    <a:lumOff val="40000"/>
                  </a:schemeClr>
                </a:solidFill>
                <a:latin typeface="OmegaCentauri" panose="02000603000000000000" pitchFamily="2" charset="0"/>
                <a:ea typeface="OmegaCentauri" panose="02000603000000000000" pitchFamily="2" charset="0"/>
              </a:rPr>
              <a:t>Benefits of Cloud Computing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8" name="Content Placeholder 7" descr="A picture containing computer, blue&#10;&#10;Description automatically generated">
            <a:extLst>
              <a:ext uri="{FF2B5EF4-FFF2-40B4-BE49-F238E27FC236}">
                <a16:creationId xmlns:a16="http://schemas.microsoft.com/office/drawing/2014/main" id="{FC5AFECA-2262-4D81-AEAD-12198710F828}"/>
              </a:ext>
            </a:extLst>
          </p:cNvPr>
          <p:cNvPicPr>
            <a:picLocks noChangeAspect="1"/>
          </p:cNvPicPr>
          <p:nvPr/>
        </p:nvPicPr>
        <p:blipFill rotWithShape="1">
          <a:blip r:embed="rId2" cstate="print">
            <a:alphaModFix amt="40000"/>
            <a:extLst>
              <a:ext uri="{28A0092B-C50C-407E-A947-70E740481C1C}">
                <a14:useLocalDpi xmlns:a14="http://schemas.microsoft.com/office/drawing/2010/main" val="0"/>
              </a:ext>
            </a:extLst>
          </a:blip>
          <a:srcRect l="6471" r="7752" b="1"/>
          <a:stretch/>
        </p:blipFill>
        <p:spPr>
          <a:xfrm>
            <a:off x="20" y="10"/>
            <a:ext cx="12191980" cy="6857990"/>
          </a:xfrm>
          <a:prstGeom prst="rect">
            <a:avLst/>
          </a:prstGeom>
        </p:spPr>
      </p:pic>
      <p:sp>
        <p:nvSpPr>
          <p:cNvPr id="174790993" name="Title 1"/>
          <p:cNvSpPr>
            <a:spLocks noGrp="1"/>
          </p:cNvSpPr>
          <p:nvPr>
            <p:ph type="title"/>
          </p:nvPr>
        </p:nvSpPr>
        <p:spPr bwMode="auto">
          <a:xfrm>
            <a:off x="1810792" y="2564904"/>
            <a:ext cx="8875216" cy="1946306"/>
          </a:xfrm>
        </p:spPr>
        <p:txBody>
          <a:bodyPr vert="horz" lIns="91440" tIns="45720" rIns="91440" bIns="45720" rtlCol="0" anchor="b">
            <a:noAutofit/>
          </a:bodyPr>
          <a:lstStyle/>
          <a:p>
            <a:pPr marL="570252" indent="-570252" rtl="0">
              <a:spcBef>
                <a:spcPct val="0"/>
              </a:spcBef>
              <a:defRPr/>
            </a:pPr>
            <a:r>
              <a:rPr lang="en-US" sz="9600" kern="1200" dirty="0">
                <a:ln w="22225">
                  <a:solidFill>
                    <a:schemeClr val="tx1"/>
                  </a:solidFill>
                  <a:miter lim="800000"/>
                </a:ln>
                <a:noFill/>
                <a:latin typeface="OmegaCentauri" panose="02000603000000000000" pitchFamily="2" charset="0"/>
                <a:ea typeface="OmegaCentauri" panose="02000603000000000000" pitchFamily="2" charset="0"/>
              </a:rPr>
              <a:t>1. Scalability</a:t>
            </a:r>
          </a:p>
        </p:txBody>
      </p:sp>
      <p:sp>
        <p:nvSpPr>
          <p:cNvPr id="6" name="AutoShape 2" descr="Everything you should know about server rooms- RackSolutions">
            <a:extLst>
              <a:ext uri="{FF2B5EF4-FFF2-40B4-BE49-F238E27FC236}">
                <a16:creationId xmlns:a16="http://schemas.microsoft.com/office/drawing/2014/main" id="{118769F9-C0E3-49FC-B123-33CAC3445D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rgbClr val="000000"/>
        </a:solidFill>
        <a:effectLst/>
      </p:bgPr>
    </p:bg>
    <p:spTree>
      <p:nvGrpSpPr>
        <p:cNvPr id="1" name=""/>
        <p:cNvGrpSpPr/>
        <p:nvPr/>
      </p:nvGrpSpPr>
      <p:grpSpPr bwMode="auto">
        <a:xfrm>
          <a:off x="0" y="0"/>
          <a:ext cx="0" cy="0"/>
          <a:chOff x="0" y="0"/>
          <a:chExt cx="0" cy="0"/>
        </a:xfrm>
      </p:grpSpPr>
      <p:sp>
        <p:nvSpPr>
          <p:cNvPr id="869947038" name="Rectangle 86994703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imeline&#10;&#10;Description automatically generated">
            <a:extLst>
              <a:ext uri="{FF2B5EF4-FFF2-40B4-BE49-F238E27FC236}">
                <a16:creationId xmlns:a16="http://schemas.microsoft.com/office/drawing/2014/main" id="{4A198AAB-EA8C-4655-8BB5-B26116897C97}"/>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rightnessContrast bright="-20000" contrast="-40000"/>
                    </a14:imgEffect>
                  </a14:imgLayer>
                </a14:imgProps>
              </a:ext>
            </a:extLst>
          </a:blip>
          <a:srcRect/>
          <a:stretch/>
        </p:blipFill>
        <p:spPr>
          <a:xfrm>
            <a:off x="20" y="1"/>
            <a:ext cx="12191980" cy="6857999"/>
          </a:xfrm>
          <a:prstGeom prst="rect">
            <a:avLst/>
          </a:prstGeom>
        </p:spPr>
      </p:pic>
      <p:sp>
        <p:nvSpPr>
          <p:cNvPr id="869947033" name="Title 1"/>
          <p:cNvSpPr>
            <a:spLocks noGrp="1"/>
          </p:cNvSpPr>
          <p:nvPr>
            <p:ph type="title"/>
          </p:nvPr>
        </p:nvSpPr>
        <p:spPr bwMode="auto">
          <a:xfrm>
            <a:off x="2477852" y="2411980"/>
            <a:ext cx="7236296" cy="2034040"/>
          </a:xfrm>
        </p:spPr>
        <p:txBody>
          <a:bodyPr vert="horz" lIns="91440" tIns="45720" rIns="91440" bIns="45720" rtlCol="0" anchor="b">
            <a:normAutofit/>
          </a:bodyPr>
          <a:lstStyle/>
          <a:p>
            <a:pPr marL="570252" indent="-570252" algn="ctr" rtl="0">
              <a:spcBef>
                <a:spcPct val="0"/>
              </a:spcBef>
              <a:defRPr/>
            </a:pPr>
            <a:r>
              <a:rPr lang="en-US" sz="13800" kern="1200" dirty="0">
                <a:solidFill>
                  <a:schemeClr val="accent4">
                    <a:lumMod val="60000"/>
                    <a:lumOff val="40000"/>
                  </a:schemeClr>
                </a:solidFill>
                <a:latin typeface="Product Sans" panose="020B0403030502040203" pitchFamily="34" charset="0"/>
              </a:rPr>
              <a:t>2. Agility</a:t>
            </a: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 name="mixkit-woman-browsing-the-internet-on-a-pc-21825-medium">
            <a:hlinkClick r:id="" action="ppaction://media"/>
            <a:extLst>
              <a:ext uri="{FF2B5EF4-FFF2-40B4-BE49-F238E27FC236}">
                <a16:creationId xmlns:a16="http://schemas.microsoft.com/office/drawing/2014/main" id="{5922F4BC-063E-44C0-9346-FEBCDEC300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lum bright="20000" contrast="-40000"/>
          </a:blip>
          <a:stretch>
            <a:fillRect/>
          </a:stretch>
        </p:blipFill>
        <p:spPr>
          <a:xfrm>
            <a:off x="-32420" y="-1"/>
            <a:ext cx="12224420" cy="6876081"/>
          </a:xfrm>
        </p:spPr>
      </p:pic>
      <p:sp>
        <p:nvSpPr>
          <p:cNvPr id="1736850599" name="Title 1"/>
          <p:cNvSpPr>
            <a:spLocks noGrp="1"/>
          </p:cNvSpPr>
          <p:nvPr>
            <p:ph type="title"/>
          </p:nvPr>
        </p:nvSpPr>
        <p:spPr bwMode="auto">
          <a:xfrm>
            <a:off x="821990" y="2766218"/>
            <a:ext cx="10515600" cy="1325563"/>
          </a:xfrm>
        </p:spPr>
        <p:txBody>
          <a:bodyPr>
            <a:normAutofit fontScale="90000"/>
          </a:bodyPr>
          <a:lstStyle/>
          <a:p>
            <a:pPr algn="ctr">
              <a:defRPr/>
            </a:pPr>
            <a:r>
              <a:rPr sz="9600" kern="1200" dirty="0">
                <a:solidFill>
                  <a:schemeClr val="accent2"/>
                </a:solidFill>
                <a:latin typeface="Product Sans" panose="020B0403030502040203" pitchFamily="34" charset="0"/>
              </a:rPr>
              <a:t>3. Elasticity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rgbClr val="000000"/>
        </a:solidFill>
        <a:effectLst/>
      </p:bgPr>
    </p:bg>
    <p:spTree>
      <p:nvGrpSpPr>
        <p:cNvPr id="1" name=""/>
        <p:cNvGrpSpPr/>
        <p:nvPr/>
      </p:nvGrpSpPr>
      <p:grpSpPr bwMode="auto">
        <a:xfrm>
          <a:off x="0" y="0"/>
          <a:ext cx="0" cy="0"/>
          <a:chOff x="0" y="0"/>
          <a:chExt cx="0" cy="0"/>
        </a:xfrm>
      </p:grpSpPr>
      <p:sp>
        <p:nvSpPr>
          <p:cNvPr id="2108112880" name="Rectangle 210811287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8112876" name="Picture 2108112875" descr="Different sizes of piggybanks in pastel colours">
            <a:extLst>
              <a:ext uri="{FF2B5EF4-FFF2-40B4-BE49-F238E27FC236}">
                <a16:creationId xmlns:a16="http://schemas.microsoft.com/office/drawing/2014/main" id="{8DBCC5C5-6C90-7A93-F70A-84CE7CE4E9D2}"/>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108112874" name="Title 1"/>
          <p:cNvSpPr>
            <a:spLocks noGrp="1"/>
          </p:cNvSpPr>
          <p:nvPr>
            <p:ph type="title"/>
          </p:nvPr>
        </p:nvSpPr>
        <p:spPr bwMode="auto">
          <a:xfrm>
            <a:off x="1703512" y="3410743"/>
            <a:ext cx="9144000" cy="2900518"/>
          </a:xfrm>
        </p:spPr>
        <p:txBody>
          <a:bodyPr vert="horz" lIns="91440" tIns="45720" rIns="91440" bIns="45720" rtlCol="0" anchor="b">
            <a:normAutofit/>
          </a:bodyPr>
          <a:lstStyle/>
          <a:p>
            <a:pPr algn="ctr" rtl="0">
              <a:spcBef>
                <a:spcPct val="0"/>
              </a:spcBef>
              <a:defRPr/>
            </a:pPr>
            <a:r>
              <a:rPr lang="en-US" sz="8800" kern="1200" dirty="0">
                <a:solidFill>
                  <a:srgbClr val="FFFFFF"/>
                </a:solidFill>
                <a:latin typeface="Product Sans" panose="020B0403030502040203" pitchFamily="34" charset="0"/>
              </a:rPr>
              <a:t>4. Cost Savings!</a:t>
            </a: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013071006" name="Rectangle 101307100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8BC164E-714D-447B-ACF9-5BAA65ED1E53}"/>
              </a:ext>
            </a:extLst>
          </p:cNvPr>
          <p:cNvPicPr>
            <a:picLocks noChangeAspect="1"/>
          </p:cNvPicPr>
          <p:nvPr/>
        </p:nvPicPr>
        <p:blipFill rotWithShape="1">
          <a:blip r:embed="rId2" cstate="print">
            <a:alphaModFix amt="35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t="10000"/>
          <a:stretch/>
        </p:blipFill>
        <p:spPr>
          <a:xfrm>
            <a:off x="20" y="10"/>
            <a:ext cx="12191980" cy="6857990"/>
          </a:xfrm>
          <a:prstGeom prst="rect">
            <a:avLst/>
          </a:prstGeom>
        </p:spPr>
      </p:pic>
      <p:sp>
        <p:nvSpPr>
          <p:cNvPr id="27653423" name="Title 1"/>
          <p:cNvSpPr>
            <a:spLocks noGrp="1"/>
          </p:cNvSpPr>
          <p:nvPr>
            <p:ph type="title"/>
          </p:nvPr>
        </p:nvSpPr>
        <p:spPr bwMode="auto">
          <a:xfrm>
            <a:off x="838200" y="365125"/>
            <a:ext cx="10515600" cy="1325563"/>
          </a:xfrm>
        </p:spPr>
        <p:txBody>
          <a:bodyPr>
            <a:normAutofit/>
          </a:bodyPr>
          <a:lstStyle/>
          <a:p>
            <a:pPr>
              <a:defRPr/>
            </a:pPr>
            <a:r>
              <a:rPr lang="en-US" sz="6600" dirty="0">
                <a:solidFill>
                  <a:schemeClr val="accent2">
                    <a:lumMod val="40000"/>
                    <a:lumOff val="60000"/>
                  </a:schemeClr>
                </a:solidFill>
                <a:latin typeface="OmegaCentauri" panose="02000603000000000000" pitchFamily="2" charset="0"/>
                <a:ea typeface="OmegaCentauri" panose="02000603000000000000" pitchFamily="2" charset="0"/>
                <a:cs typeface="Caecilia Light"/>
              </a:rPr>
              <a:t>Group Members</a:t>
            </a:r>
          </a:p>
        </p:txBody>
      </p:sp>
      <p:sp>
        <p:nvSpPr>
          <p:cNvPr id="1013070996" name="Content Placeholder 2"/>
          <p:cNvSpPr>
            <a:spLocks noGrp="1"/>
          </p:cNvSpPr>
          <p:nvPr>
            <p:ph idx="1"/>
          </p:nvPr>
        </p:nvSpPr>
        <p:spPr bwMode="auto">
          <a:xfrm>
            <a:off x="838200" y="1825625"/>
            <a:ext cx="10515600" cy="4351338"/>
          </a:xfrm>
        </p:spPr>
        <p:txBody>
          <a:bodyPr>
            <a:normAutofit/>
          </a:bodyPr>
          <a:lstStyle/>
          <a:p>
            <a:pPr marL="0" indent="0">
              <a:buFont typeface="Arial"/>
              <a:buNone/>
              <a:defRPr/>
            </a:pPr>
            <a:r>
              <a:rPr lang="en-IN" sz="3600" dirty="0">
                <a:latin typeface="Product Sans Light" panose="020B0303030502040203" pitchFamily="34" charset="0"/>
                <a:cs typeface="Caecilia Light"/>
              </a:rPr>
              <a:t>20. Krishnaraj Thadesar (Presentation and Attacks)</a:t>
            </a:r>
          </a:p>
          <a:p>
            <a:pPr marL="0" indent="0">
              <a:buFont typeface="Arial"/>
              <a:buNone/>
              <a:defRPr/>
            </a:pPr>
            <a:r>
              <a:rPr lang="en-IN" sz="3600" dirty="0">
                <a:latin typeface="Product Sans Light" panose="020B0303030502040203" pitchFamily="34" charset="0"/>
                <a:cs typeface="Caecilia Light"/>
              </a:rPr>
              <a:t>15. </a:t>
            </a:r>
            <a:r>
              <a:rPr lang="en-IN" sz="3600" dirty="0" err="1">
                <a:latin typeface="Product Sans Light" panose="020B0303030502040203" pitchFamily="34" charset="0"/>
                <a:cs typeface="Caecilia Light"/>
              </a:rPr>
              <a:t>Parth</a:t>
            </a:r>
            <a:r>
              <a:rPr lang="en-IN" sz="3600" dirty="0">
                <a:latin typeface="Product Sans Light" panose="020B0303030502040203" pitchFamily="34" charset="0"/>
                <a:cs typeface="Caecilia Light"/>
              </a:rPr>
              <a:t> </a:t>
            </a:r>
            <a:r>
              <a:rPr lang="en-IN" sz="3600" dirty="0" err="1">
                <a:latin typeface="Product Sans Light" panose="020B0303030502040203" pitchFamily="34" charset="0"/>
                <a:cs typeface="Caecilia Light"/>
              </a:rPr>
              <a:t>Zarekar</a:t>
            </a:r>
            <a:r>
              <a:rPr lang="en-IN" sz="3600" dirty="0">
                <a:latin typeface="Product Sans Light" panose="020B0303030502040203" pitchFamily="34" charset="0"/>
                <a:cs typeface="Caecilia Light"/>
              </a:rPr>
              <a:t> (Cloud Computing Fundamentals)</a:t>
            </a:r>
          </a:p>
          <a:p>
            <a:pPr marL="0" indent="0">
              <a:buFont typeface="Arial"/>
              <a:buNone/>
              <a:defRPr/>
            </a:pPr>
            <a:r>
              <a:rPr lang="en-IN" sz="3600" dirty="0">
                <a:latin typeface="Product Sans Light" panose="020B0303030502040203" pitchFamily="34" charset="0"/>
                <a:cs typeface="Caecilia Light"/>
              </a:rPr>
              <a:t>09. </a:t>
            </a:r>
            <a:r>
              <a:rPr lang="en-IN" sz="3600" dirty="0" err="1">
                <a:latin typeface="Product Sans Light" panose="020B0303030502040203" pitchFamily="34" charset="0"/>
                <a:cs typeface="Caecilia Light"/>
              </a:rPr>
              <a:t>Naman</a:t>
            </a:r>
            <a:r>
              <a:rPr lang="en-IN" sz="3600" dirty="0">
                <a:latin typeface="Product Sans Light" panose="020B0303030502040203" pitchFamily="34" charset="0"/>
                <a:cs typeface="Caecilia Light"/>
              </a:rPr>
              <a:t> </a:t>
            </a:r>
            <a:r>
              <a:rPr lang="en-IN" sz="3600" dirty="0" err="1">
                <a:latin typeface="Product Sans Light" panose="020B0303030502040203" pitchFamily="34" charset="0"/>
                <a:cs typeface="Caecilia Light"/>
              </a:rPr>
              <a:t>Soni</a:t>
            </a:r>
            <a:r>
              <a:rPr lang="en-IN" sz="3600" dirty="0">
                <a:latin typeface="Product Sans Light" panose="020B0303030502040203" pitchFamily="34" charset="0"/>
                <a:cs typeface="Caecilia Light"/>
              </a:rPr>
              <a:t> (Best Practices)</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xkit-hacker-with-balaclava-working-in-front-of-a-computer-31378">
            <a:hlinkClick r:id="" action="ppaction://media"/>
            <a:extLst>
              <a:ext uri="{FF2B5EF4-FFF2-40B4-BE49-F238E27FC236}">
                <a16:creationId xmlns:a16="http://schemas.microsoft.com/office/drawing/2014/main" id="{AA3D0F68-EA91-4384-B4CF-0A07341296F5}"/>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rgbClr val="D9C3A5">
                <a:tint val="50000"/>
                <a:satMod val="180000"/>
              </a:srgbClr>
            </a:duotone>
          </a:blip>
          <a:stretch>
            <a:fillRect/>
          </a:stretch>
        </p:blipFill>
        <p:spPr>
          <a:xfrm>
            <a:off x="1508" y="0"/>
            <a:ext cx="12192000" cy="6858000"/>
          </a:xfrm>
          <a:prstGeom prst="rect">
            <a:avLst/>
          </a:prstGeom>
        </p:spPr>
      </p:pic>
      <p:sp>
        <p:nvSpPr>
          <p:cNvPr id="2" name="Title 1">
            <a:extLst>
              <a:ext uri="{FF2B5EF4-FFF2-40B4-BE49-F238E27FC236}">
                <a16:creationId xmlns:a16="http://schemas.microsoft.com/office/drawing/2014/main" id="{070FA90B-CF35-4CA6-8FAD-6542C4CCF070}"/>
              </a:ext>
            </a:extLst>
          </p:cNvPr>
          <p:cNvSpPr>
            <a:spLocks noGrp="1"/>
          </p:cNvSpPr>
          <p:nvPr>
            <p:ph type="title"/>
          </p:nvPr>
        </p:nvSpPr>
        <p:spPr>
          <a:xfrm>
            <a:off x="1559496" y="2497956"/>
            <a:ext cx="9651504" cy="1862088"/>
          </a:xfrm>
        </p:spPr>
        <p:txBody>
          <a:bodyPr>
            <a:normAutofit/>
          </a:bodyPr>
          <a:lstStyle/>
          <a:p>
            <a:pPr algn="ctr"/>
            <a:r>
              <a:rPr lang="en-US" sz="11500" dirty="0">
                <a:solidFill>
                  <a:schemeClr val="accent6">
                    <a:lumMod val="60000"/>
                    <a:lumOff val="40000"/>
                  </a:schemeClr>
                </a:solidFill>
                <a:latin typeface="HACKED" panose="02000500000000000000" pitchFamily="2" charset="0"/>
              </a:rPr>
              <a:t>5. Security</a:t>
            </a:r>
            <a:endParaRPr lang="en-IN" sz="11500" dirty="0">
              <a:solidFill>
                <a:schemeClr val="accent6">
                  <a:lumMod val="60000"/>
                  <a:lumOff val="40000"/>
                </a:schemeClr>
              </a:solidFill>
              <a:latin typeface="HACKED" panose="02000500000000000000" pitchFamily="2" charset="0"/>
            </a:endParaRPr>
          </a:p>
        </p:txBody>
      </p:sp>
    </p:spTree>
    <p:extLst>
      <p:ext uri="{BB962C8B-B14F-4D97-AF65-F5344CB8AC3E}">
        <p14:creationId xmlns:p14="http://schemas.microsoft.com/office/powerpoint/2010/main" val="34161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6148" name="Picture 4" descr="Free A Person Typing on Laptop while Wearing a Fingerless Gloves Stock Photo">
            <a:extLst>
              <a:ext uri="{FF2B5EF4-FFF2-40B4-BE49-F238E27FC236}">
                <a16:creationId xmlns:a16="http://schemas.microsoft.com/office/drawing/2014/main" id="{09B456F2-E7CE-4CF5-8F33-ACF6F7991F06}"/>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93466177" name="Title 1"/>
          <p:cNvSpPr>
            <a:spLocks noGrp="1"/>
          </p:cNvSpPr>
          <p:nvPr>
            <p:ph type="title"/>
          </p:nvPr>
        </p:nvSpPr>
        <p:spPr bwMode="auto">
          <a:xfrm>
            <a:off x="965200" y="965200"/>
            <a:ext cx="10261600" cy="3564869"/>
          </a:xfrm>
        </p:spPr>
        <p:txBody>
          <a:bodyPr vert="horz" lIns="91440" tIns="45720" rIns="91440" bIns="45720" rtlCol="0" anchor="b">
            <a:noAutofit/>
          </a:bodyPr>
          <a:lstStyle/>
          <a:p>
            <a:pPr rtl="0">
              <a:spcBef>
                <a:spcPct val="0"/>
              </a:spcBef>
              <a:defRPr/>
            </a:pPr>
            <a:r>
              <a:rPr lang="en-US" sz="8000" kern="1200" dirty="0">
                <a:ln w="22225">
                  <a:solidFill>
                    <a:schemeClr val="tx1"/>
                  </a:solidFill>
                  <a:miter lim="800000"/>
                </a:ln>
                <a:noFill/>
              </a:rPr>
              <a:t>Attacks Against Cloud Services</a:t>
            </a:r>
          </a:p>
        </p:txBody>
      </p:sp>
      <p:sp>
        <p:nvSpPr>
          <p:cNvPr id="2" name="Content Placeholder 1">
            <a:extLst>
              <a:ext uri="{FF2B5EF4-FFF2-40B4-BE49-F238E27FC236}">
                <a16:creationId xmlns:a16="http://schemas.microsoft.com/office/drawing/2014/main" id="{79CCA46C-78E0-4F0C-8752-2D3786D6DC51}"/>
              </a:ext>
            </a:extLst>
          </p:cNvPr>
          <p:cNvSpPr>
            <a:spLocks noGrp="1"/>
          </p:cNvSpPr>
          <p:nvPr>
            <p:ph idx="1"/>
          </p:nvPr>
        </p:nvSpPr>
        <p:spPr>
          <a:xfrm>
            <a:off x="977801" y="5373216"/>
            <a:ext cx="10261600" cy="1202995"/>
          </a:xfrm>
        </p:spPr>
        <p:txBody>
          <a:bodyPr vert="horz" lIns="91440" tIns="45720" rIns="91440" bIns="45720" rtlCol="0">
            <a:normAutofit/>
          </a:bodyPr>
          <a:lstStyle/>
          <a:p>
            <a:pPr marL="0" indent="0" rtl="0">
              <a:buNone/>
            </a:pPr>
            <a:r>
              <a:rPr lang="en-US" sz="3200" kern="1200" dirty="0"/>
              <a:t>20. Krishnaraj Thadesar</a:t>
            </a:r>
          </a:p>
        </p:txBody>
      </p:sp>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7170" name="Picture 2" descr="Free Extreme Close-up Photo of Codes on Screen Stock Photo">
            <a:extLst>
              <a:ext uri="{FF2B5EF4-FFF2-40B4-BE49-F238E27FC236}">
                <a16:creationId xmlns:a16="http://schemas.microsoft.com/office/drawing/2014/main" id="{289113AC-F39D-4129-B42C-37EDE41F01B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8096" b="3435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7444672" name="Title 1"/>
          <p:cNvSpPr>
            <a:spLocks noGrp="1"/>
          </p:cNvSpPr>
          <p:nvPr>
            <p:ph type="title"/>
          </p:nvPr>
        </p:nvSpPr>
        <p:spPr bwMode="auto">
          <a:xfrm>
            <a:off x="1271464" y="2420888"/>
            <a:ext cx="10171360" cy="1836677"/>
          </a:xfrm>
        </p:spPr>
        <p:txBody>
          <a:bodyPr vert="horz" lIns="91440" tIns="45720" rIns="91440" bIns="45720" rtlCol="0" anchor="b">
            <a:normAutofit/>
          </a:bodyPr>
          <a:lstStyle/>
          <a:p>
            <a:pPr algn="ctr" rtl="0">
              <a:spcBef>
                <a:spcPct val="0"/>
              </a:spcBef>
              <a:defRPr/>
            </a:pPr>
            <a:r>
              <a:rPr lang="en-US" sz="8800" kern="1200" dirty="0">
                <a:solidFill>
                  <a:schemeClr val="accent2">
                    <a:lumMod val="40000"/>
                    <a:lumOff val="60000"/>
                  </a:schemeClr>
                </a:solidFill>
                <a:latin typeface="Product Sans" panose="020B0403030502040203" pitchFamily="34" charset="0"/>
              </a:rPr>
              <a:t>Types of Attacks</a:t>
            </a:r>
          </a:p>
        </p:txBody>
      </p:sp>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029059672" name="Rectangle 102905967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059663" name="Title 1"/>
          <p:cNvSpPr>
            <a:spLocks noGrp="1"/>
          </p:cNvSpPr>
          <p:nvPr>
            <p:ph type="title"/>
          </p:nvPr>
        </p:nvSpPr>
        <p:spPr bwMode="auto">
          <a:xfrm>
            <a:off x="838200" y="557188"/>
            <a:ext cx="10515600" cy="1133499"/>
          </a:xfrm>
        </p:spPr>
        <p:txBody>
          <a:bodyPr>
            <a:normAutofit/>
          </a:bodyPr>
          <a:lstStyle/>
          <a:p>
            <a:pPr algn="ctr">
              <a:defRPr/>
            </a:pPr>
            <a:r>
              <a:rPr lang="en-US" sz="6100" kern="1200" dirty="0">
                <a:solidFill>
                  <a:schemeClr val="accent2">
                    <a:lumMod val="75000"/>
                  </a:schemeClr>
                </a:solidFill>
                <a:latin typeface="HACKED" panose="02000500000000000000" pitchFamily="2" charset="0"/>
              </a:rPr>
              <a:t>Data</a:t>
            </a:r>
            <a:r>
              <a:rPr lang="en-US" sz="5200" kern="1200" dirty="0">
                <a:latin typeface="Product Sans" panose="020B0403030502040203" pitchFamily="34" charset="0"/>
              </a:rPr>
              <a:t> </a:t>
            </a:r>
            <a:r>
              <a:rPr lang="en-US" sz="6100" kern="1200" dirty="0">
                <a:solidFill>
                  <a:schemeClr val="accent2">
                    <a:lumMod val="75000"/>
                  </a:schemeClr>
                </a:solidFill>
                <a:latin typeface="HACKED" panose="02000500000000000000" pitchFamily="2" charset="0"/>
              </a:rPr>
              <a:t>Breaches</a:t>
            </a:r>
          </a:p>
        </p:txBody>
      </p:sp>
      <p:graphicFrame>
        <p:nvGraphicFramePr>
          <p:cNvPr id="1029059667" name="Content Placeholder 2">
            <a:extLst>
              <a:ext uri="{FF2B5EF4-FFF2-40B4-BE49-F238E27FC236}">
                <a16:creationId xmlns:a16="http://schemas.microsoft.com/office/drawing/2014/main" id="{92715131-228A-5BC2-4F2B-9B61D861E39F}"/>
              </a:ext>
            </a:extLst>
          </p:cNvPr>
          <p:cNvGraphicFramePr>
            <a:graphicFrameLocks noGrp="1"/>
          </p:cNvGraphicFramePr>
          <p:nvPr>
            <p:ph idx="1"/>
            <p:extLst>
              <p:ext uri="{D42A27DB-BD31-4B8C-83A1-F6EECF244321}">
                <p14:modId xmlns:p14="http://schemas.microsoft.com/office/powerpoint/2010/main" val="330786479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746093764" name="Rectangle 74609376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093766" name="Freeform: Shape 746093765">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6093768" name="Right Triangle 74609376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6093770" name="Rectangle 74609376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693326" name="Title 1"/>
          <p:cNvSpPr>
            <a:spLocks noGrp="1"/>
          </p:cNvSpPr>
          <p:nvPr>
            <p:ph type="title"/>
          </p:nvPr>
        </p:nvSpPr>
        <p:spPr bwMode="auto">
          <a:xfrm>
            <a:off x="1006900" y="1188637"/>
            <a:ext cx="3141430" cy="4480726"/>
          </a:xfrm>
        </p:spPr>
        <p:txBody>
          <a:bodyPr>
            <a:normAutofit/>
          </a:bodyPr>
          <a:lstStyle/>
          <a:p>
            <a:pPr algn="r">
              <a:defRPr/>
            </a:pPr>
            <a:r>
              <a:rPr lang="en-US" sz="5400" kern="1200" dirty="0">
                <a:solidFill>
                  <a:schemeClr val="accent2">
                    <a:lumMod val="75000"/>
                  </a:schemeClr>
                </a:solidFill>
                <a:latin typeface="HACKED" panose="02000500000000000000" pitchFamily="2" charset="0"/>
              </a:rPr>
              <a:t>Denial-of-Service (DoS) Attacks</a:t>
            </a:r>
          </a:p>
        </p:txBody>
      </p:sp>
      <p:cxnSp>
        <p:nvCxnSpPr>
          <p:cNvPr id="746093772" name="Straight Connector 746093771">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46093759" name="Content Placeholder 2"/>
          <p:cNvSpPr>
            <a:spLocks noGrp="1"/>
          </p:cNvSpPr>
          <p:nvPr>
            <p:ph idx="1"/>
          </p:nvPr>
        </p:nvSpPr>
        <p:spPr bwMode="auto">
          <a:xfrm>
            <a:off x="5138928" y="1338729"/>
            <a:ext cx="4795584" cy="4180542"/>
          </a:xfrm>
        </p:spPr>
        <p:txBody>
          <a:bodyPr vertOverflow="overflow" horzOverflow="overflow" vert="horz" lIns="91440" tIns="45720" rIns="91440" bIns="45720" numCol="1" spcCol="0" rtlCol="0" fromWordArt="0" anchor="ctr" anchorCtr="0" forceAA="0" compatLnSpc="0">
            <a:normAutofit/>
          </a:bodyPr>
          <a:lstStyle/>
          <a:p>
            <a:pPr>
              <a:defRPr/>
            </a:pPr>
            <a:r>
              <a:rPr lang="en-US" sz="2000">
                <a:cs typeface="Arial"/>
              </a:rPr>
              <a:t>A DoS attack is launched to disrupt or overwhelm the cloud service provider's infrastructure, making it unavailable to users. This is achieved by flooding the provider's servers or network with excessive traffic or requests, causing a slowdown or complete outage.</a:t>
            </a:r>
          </a:p>
          <a:p>
            <a:pPr>
              <a:defRPr/>
            </a:pPr>
            <a:r>
              <a:rPr lang="en-US" sz="2000">
                <a:cs typeface="Arial"/>
              </a:rPr>
              <a:t>a, modify configurations, or launch other types of attacks. This type of attack can be particularly damaging as the attacker already has access to the system and may know its vulnerabilities.</a:t>
            </a:r>
          </a:p>
          <a:p>
            <a:pPr>
              <a:defRPr/>
            </a:pPr>
            <a:endParaRPr 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383343340" name="Rectangle 138334333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343342" name="Freeform: Shape 1383343341">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83343356" name="Right Triangle 138334334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3343357" name="Rectangle 138334334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49989" name="Title 1"/>
          <p:cNvSpPr>
            <a:spLocks noGrp="1"/>
          </p:cNvSpPr>
          <p:nvPr>
            <p:ph type="title"/>
          </p:nvPr>
        </p:nvSpPr>
        <p:spPr bwMode="auto">
          <a:xfrm>
            <a:off x="1006900" y="1188637"/>
            <a:ext cx="3141430" cy="4480726"/>
          </a:xfrm>
        </p:spPr>
        <p:txBody>
          <a:bodyPr>
            <a:normAutofit/>
          </a:bodyPr>
          <a:lstStyle/>
          <a:p>
            <a:pPr algn="r">
              <a:defRPr/>
            </a:pPr>
            <a:r>
              <a:rPr lang="en-US" sz="6100" kern="1200" dirty="0">
                <a:solidFill>
                  <a:schemeClr val="accent2">
                    <a:lumMod val="75000"/>
                  </a:schemeClr>
                </a:solidFill>
                <a:latin typeface="HACKED" panose="02000500000000000000" pitchFamily="2" charset="0"/>
              </a:rPr>
              <a:t>Malware Injection</a:t>
            </a:r>
          </a:p>
        </p:txBody>
      </p:sp>
      <p:cxnSp>
        <p:nvCxnSpPr>
          <p:cNvPr id="1383343348" name="Straight Connector 1383343347">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83343335" name="Content Placeholder 2"/>
          <p:cNvSpPr>
            <a:spLocks noGrp="1"/>
          </p:cNvSpPr>
          <p:nvPr>
            <p:ph idx="1"/>
          </p:nvPr>
        </p:nvSpPr>
        <p:spPr bwMode="auto">
          <a:xfrm>
            <a:off x="5138928" y="1338729"/>
            <a:ext cx="4795584" cy="4180542"/>
          </a:xfrm>
        </p:spPr>
        <p:txBody>
          <a:bodyPr vertOverflow="overflow" horzOverflow="overflow" vert="horz" lIns="91440" tIns="45720" rIns="91440" bIns="45720" numCol="1" spcCol="0" rtlCol="0" fromWordArt="0" anchor="ctr" anchorCtr="0" forceAA="0" compatLnSpc="0">
            <a:normAutofit/>
          </a:bodyPr>
          <a:lstStyle/>
          <a:p>
            <a:pPr marL="0" indent="0">
              <a:buNone/>
              <a:defRPr/>
            </a:pPr>
            <a:r>
              <a:rPr lang="en-US" sz="2400" dirty="0">
                <a:cs typeface="Arial"/>
              </a:rPr>
              <a:t>In this attack, the attacker exploits a vulnerability in the cloud infrastructure or applications to inject malware that can compromise the security of the entire system. This malware can then be used to steal data or launch further attacks.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143929325" name="Rectangle 1143929318">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929326" name="Rectangle 1143929320">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54102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48718" name="Title 1"/>
          <p:cNvSpPr>
            <a:spLocks noGrp="1"/>
          </p:cNvSpPr>
          <p:nvPr>
            <p:ph type="title"/>
          </p:nvPr>
        </p:nvSpPr>
        <p:spPr bwMode="auto">
          <a:xfrm>
            <a:off x="1632439" y="1335183"/>
            <a:ext cx="3516922" cy="4150899"/>
          </a:xfrm>
        </p:spPr>
        <p:txBody>
          <a:bodyPr>
            <a:normAutofit/>
          </a:bodyPr>
          <a:lstStyle/>
          <a:p>
            <a:pPr algn="ctr">
              <a:defRPr/>
            </a:pPr>
            <a:r>
              <a:rPr lang="en-US" sz="5400" kern="1200" dirty="0">
                <a:solidFill>
                  <a:schemeClr val="accent2">
                    <a:lumMod val="50000"/>
                  </a:schemeClr>
                </a:solidFill>
                <a:latin typeface="HACKED" panose="02000500000000000000" pitchFamily="2" charset="0"/>
              </a:rPr>
              <a:t>Man-in-the-Middle (</a:t>
            </a:r>
            <a:r>
              <a:rPr lang="en-US" sz="5400" kern="1200" dirty="0" err="1">
                <a:solidFill>
                  <a:schemeClr val="accent2">
                    <a:lumMod val="50000"/>
                  </a:schemeClr>
                </a:solidFill>
                <a:latin typeface="HACKED" panose="02000500000000000000" pitchFamily="2" charset="0"/>
              </a:rPr>
              <a:t>MitM</a:t>
            </a:r>
            <a:r>
              <a:rPr lang="en-US" sz="5400" kern="1200" dirty="0">
                <a:solidFill>
                  <a:schemeClr val="accent2">
                    <a:lumMod val="50000"/>
                  </a:schemeClr>
                </a:solidFill>
                <a:latin typeface="HACKED" panose="02000500000000000000" pitchFamily="2" charset="0"/>
              </a:rPr>
              <a:t>) Attacks</a:t>
            </a:r>
          </a:p>
        </p:txBody>
      </p:sp>
      <p:sp>
        <p:nvSpPr>
          <p:cNvPr id="1143929327" name="Rectangle 1143929322">
            <a:extLst>
              <a:ext uri="{FF2B5EF4-FFF2-40B4-BE49-F238E27FC236}">
                <a16:creationId xmlns:a16="http://schemas.microsoft.com/office/drawing/2014/main" id="{899956BA-5C38-49F9-88D6-BD6C71E9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85799"/>
            <a:ext cx="5410200" cy="5486401"/>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929314" name="Content Placeholder 2"/>
          <p:cNvSpPr>
            <a:spLocks noGrp="1"/>
          </p:cNvSpPr>
          <p:nvPr>
            <p:ph idx="1"/>
          </p:nvPr>
        </p:nvSpPr>
        <p:spPr bwMode="auto">
          <a:xfrm>
            <a:off x="6616462" y="1121951"/>
            <a:ext cx="4606583" cy="4614097"/>
          </a:xfrm>
        </p:spPr>
        <p:txBody>
          <a:bodyPr vertOverflow="overflow" horzOverflow="overflow" vert="horz" lIns="91440" tIns="45720" rIns="91440" bIns="45720" numCol="1" spcCol="0" rtlCol="0" fromWordArt="0" anchor="ctr" anchorCtr="0" forceAA="0" compatLnSpc="0">
            <a:normAutofit lnSpcReduction="10000"/>
          </a:bodyPr>
          <a:lstStyle/>
          <a:p>
            <a:pPr>
              <a:defRPr/>
            </a:pPr>
            <a:r>
              <a:rPr lang="en-US" dirty="0">
                <a:solidFill>
                  <a:schemeClr val="tx1">
                    <a:lumMod val="65000"/>
                    <a:lumOff val="35000"/>
                  </a:schemeClr>
                </a:solidFill>
                <a:cs typeface="Arial"/>
              </a:rPr>
              <a:t>A </a:t>
            </a:r>
            <a:r>
              <a:rPr lang="en-US" dirty="0" err="1">
                <a:solidFill>
                  <a:schemeClr val="tx1">
                    <a:lumMod val="65000"/>
                    <a:lumOff val="35000"/>
                  </a:schemeClr>
                </a:solidFill>
                <a:cs typeface="Arial"/>
              </a:rPr>
              <a:t>MitM</a:t>
            </a:r>
            <a:r>
              <a:rPr lang="en-US" dirty="0">
                <a:solidFill>
                  <a:schemeClr val="tx1">
                    <a:lumMod val="65000"/>
                    <a:lumOff val="35000"/>
                  </a:schemeClr>
                </a:solidFill>
                <a:cs typeface="Arial"/>
              </a:rPr>
              <a:t> attack involves intercepting the communication between two parties, such as the cloud service provider and the user, to steal data or manipulate the information being exchanged.</a:t>
            </a:r>
          </a:p>
          <a:p>
            <a:pPr>
              <a:defRPr/>
            </a:pPr>
            <a:r>
              <a:rPr lang="en-US" dirty="0">
                <a:solidFill>
                  <a:schemeClr val="tx1">
                    <a:lumMod val="65000"/>
                    <a:lumOff val="35000"/>
                  </a:schemeClr>
                </a:solidFill>
                <a:cs typeface="Arial"/>
              </a:rPr>
              <a:t>The attacker can eavesdrop on the communication or modify it to their advantage.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bg>
      <p:bgPr>
        <a:solidFill>
          <a:schemeClr val="bg1">
            <a:lumMod val="85000"/>
          </a:schemeClr>
        </a:solidFill>
        <a:effectLst/>
      </p:bgPr>
    </p:bg>
    <p:spTree>
      <p:nvGrpSpPr>
        <p:cNvPr id="1" name=""/>
        <p:cNvGrpSpPr/>
        <p:nvPr/>
      </p:nvGrpSpPr>
      <p:grpSpPr bwMode="auto">
        <a:xfrm>
          <a:off x="0" y="0"/>
          <a:ext cx="0" cy="0"/>
          <a:chOff x="0" y="0"/>
          <a:chExt cx="0" cy="0"/>
        </a:xfrm>
      </p:grpSpPr>
      <p:sp>
        <p:nvSpPr>
          <p:cNvPr id="1452399713" name="Title 1"/>
          <p:cNvSpPr>
            <a:spLocks noGrp="1"/>
          </p:cNvSpPr>
          <p:nvPr>
            <p:ph type="title"/>
          </p:nvPr>
        </p:nvSpPr>
        <p:spPr bwMode="auto"/>
        <p:txBody>
          <a:bodyPr/>
          <a:lstStyle/>
          <a:p>
            <a:pPr>
              <a:defRPr/>
            </a:pPr>
            <a:r>
              <a:rPr lang="en-US" sz="6100" kern="1200" dirty="0">
                <a:solidFill>
                  <a:schemeClr val="accent5">
                    <a:lumMod val="75000"/>
                  </a:schemeClr>
                </a:solidFill>
                <a:latin typeface="HACKED" panose="02000500000000000000" pitchFamily="2" charset="0"/>
              </a:rPr>
              <a:t>Phishing Attacks</a:t>
            </a:r>
            <a:endParaRPr sz="6100" kern="1200" dirty="0">
              <a:solidFill>
                <a:schemeClr val="accent5">
                  <a:lumMod val="75000"/>
                </a:schemeClr>
              </a:solidFill>
              <a:latin typeface="HACKED" panose="02000500000000000000" pitchFamily="2" charset="0"/>
            </a:endParaRPr>
          </a:p>
        </p:txBody>
      </p:sp>
      <p:sp>
        <p:nvSpPr>
          <p:cNvPr id="138377044"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compatLnSpc="0">
            <a:normAutofit/>
          </a:bodyPr>
          <a:lstStyle/>
          <a:p>
            <a:pPr>
              <a:defRPr/>
            </a:pPr>
            <a:r>
              <a:rPr lang="en-US" dirty="0">
                <a:cs typeface="Arial"/>
              </a:rPr>
              <a:t>In a phishing attack, the attacker sends fraudulent emails or messages to cloud users, posing as a legitimate source such as the cloud service provider. </a:t>
            </a:r>
          </a:p>
          <a:p>
            <a:pPr>
              <a:defRPr/>
            </a:pPr>
            <a:endParaRPr lang="en-US" dirty="0">
              <a:cs typeface="Arial"/>
            </a:endParaRPr>
          </a:p>
          <a:p>
            <a:pPr>
              <a:defRPr/>
            </a:pPr>
            <a:r>
              <a:rPr lang="en-US" dirty="0">
                <a:cs typeface="Arial"/>
              </a:rPr>
              <a:t>The goal is to trick users into providing their login credentials, which can then be used to access sensitive data or launch further attacks.</a:t>
            </a:r>
            <a:endParaRPr dirty="0">
              <a:cs typeface="Arial"/>
            </a:endParaRPr>
          </a:p>
          <a:p>
            <a:pPr>
              <a:defRPr/>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801352740" name="Rectangle 80135272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801352741" name="Group 801352725">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801352727" name="Rectangle 801352726">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1352742" name="Rectangle 801352727">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01352743" name="Freeform: Shape 801352729">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801352744" name="Rectangle 80135273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2247842" name="Title 1"/>
          <p:cNvSpPr>
            <a:spLocks noGrp="1"/>
          </p:cNvSpPr>
          <p:nvPr>
            <p:ph type="title"/>
          </p:nvPr>
        </p:nvSpPr>
        <p:spPr bwMode="auto">
          <a:xfrm>
            <a:off x="1199456" y="2372680"/>
            <a:ext cx="2936776" cy="2112640"/>
          </a:xfrm>
        </p:spPr>
        <p:txBody>
          <a:bodyPr anchor="t">
            <a:normAutofit/>
          </a:bodyPr>
          <a:lstStyle/>
          <a:p>
            <a:pPr algn="ctr">
              <a:defRPr/>
            </a:pPr>
            <a:r>
              <a:rPr lang="en-US" sz="6000" kern="1200" dirty="0">
                <a:solidFill>
                  <a:schemeClr val="accent2">
                    <a:lumMod val="50000"/>
                  </a:schemeClr>
                </a:solidFill>
                <a:latin typeface="HACKED" panose="02000500000000000000" pitchFamily="2" charset="0"/>
              </a:rPr>
              <a:t>Insider Attacks</a:t>
            </a:r>
          </a:p>
        </p:txBody>
      </p:sp>
      <p:sp>
        <p:nvSpPr>
          <p:cNvPr id="801352693" name="Content Placeholder 2"/>
          <p:cNvSpPr>
            <a:spLocks noGrp="1"/>
          </p:cNvSpPr>
          <p:nvPr>
            <p:ph idx="1"/>
          </p:nvPr>
        </p:nvSpPr>
        <p:spPr bwMode="auto">
          <a:xfrm>
            <a:off x="5354218" y="1676400"/>
            <a:ext cx="5998366" cy="3840832"/>
          </a:xfrm>
        </p:spPr>
        <p:txBody>
          <a:bodyPr>
            <a:normAutofit/>
          </a:bodyPr>
          <a:lstStyle/>
          <a:p>
            <a:pPr marL="0" indent="0" algn="ctr">
              <a:buNone/>
              <a:defRPr/>
            </a:pPr>
            <a:r>
              <a:rPr lang="en-US" sz="3200" dirty="0">
                <a:solidFill>
                  <a:schemeClr val="tx1">
                    <a:alpha val="55000"/>
                  </a:schemeClr>
                </a:solidFill>
                <a:cs typeface="Arial"/>
              </a:rPr>
              <a:t>An insider attack is carried out by someone who has authorized access to the cloud infrastructure, such as an employee or a contractor. The attacker may abuse their privileges to steal data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 name="mixkit-thief-blocks-cctv-camera-and-then-hacks-the-server-23704-medium">
            <a:hlinkClick r:id="" action="ppaction://media"/>
            <a:extLst>
              <a:ext uri="{FF2B5EF4-FFF2-40B4-BE49-F238E27FC236}">
                <a16:creationId xmlns:a16="http://schemas.microsoft.com/office/drawing/2014/main" id="{632E950D-6634-413A-9D60-A110CFBBCE73}"/>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20000" contrast="-40000"/>
          </a:blip>
          <a:stretch>
            <a:fillRect/>
          </a:stretch>
        </p:blipFill>
        <p:spPr>
          <a:xfrm>
            <a:off x="0" y="0"/>
            <a:ext cx="12192000" cy="6858000"/>
          </a:xfrm>
          <a:prstGeom prst="rect">
            <a:avLst/>
          </a:prstGeom>
        </p:spPr>
      </p:pic>
      <p:sp>
        <p:nvSpPr>
          <p:cNvPr id="1145502612" name="Title 1"/>
          <p:cNvSpPr>
            <a:spLocks noGrp="1"/>
          </p:cNvSpPr>
          <p:nvPr>
            <p:ph type="title"/>
          </p:nvPr>
        </p:nvSpPr>
        <p:spPr bwMode="auto">
          <a:xfrm>
            <a:off x="2909646" y="2420888"/>
            <a:ext cx="6372708" cy="2520280"/>
          </a:xfrm>
        </p:spPr>
        <p:txBody>
          <a:bodyPr>
            <a:noAutofit/>
          </a:bodyPr>
          <a:lstStyle/>
          <a:p>
            <a:pPr marL="570252" indent="-570252" algn="ctr" rtl="0">
              <a:spcBef>
                <a:spcPct val="0"/>
              </a:spcBef>
              <a:defRPr/>
            </a:pPr>
            <a:r>
              <a:rPr lang="en-IN" sz="9600" kern="1200" dirty="0">
                <a:ln w="22225">
                  <a:solidFill>
                    <a:schemeClr val="tx1"/>
                  </a:solidFill>
                  <a:miter lim="800000"/>
                </a:ln>
                <a:noFill/>
                <a:latin typeface="OmegaCentauri" panose="02000603000000000000" pitchFamily="2" charset="0"/>
                <a:ea typeface="OmegaCentauri" panose="02000603000000000000" pitchFamily="2" charset="0"/>
              </a:rPr>
              <a:t>CasE Studies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chemeClr val="accent1">
                <a:lumMod val="60000"/>
                <a:lumOff val="40000"/>
              </a:schemeClr>
            </a:gs>
            <a:gs pos="83000">
              <a:schemeClr val="accent1">
                <a:lumMod val="45000"/>
                <a:lumOff val="55000"/>
              </a:schemeClr>
            </a:gs>
            <a:gs pos="100000">
              <a:schemeClr val="accent1">
                <a:lumMod val="30000"/>
                <a:lumOff val="70000"/>
              </a:schemeClr>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3AA1-5697-4EBB-BA5E-F8E807406C7F}"/>
              </a:ext>
            </a:extLst>
          </p:cNvPr>
          <p:cNvSpPr>
            <a:spLocks noGrp="1"/>
          </p:cNvSpPr>
          <p:nvPr>
            <p:ph type="title"/>
          </p:nvPr>
        </p:nvSpPr>
        <p:spPr/>
        <p:txBody>
          <a:bodyPr>
            <a:normAutofit/>
          </a:bodyPr>
          <a:lstStyle/>
          <a:p>
            <a:pPr algn="ctr"/>
            <a:r>
              <a:rPr lang="en-US" sz="8000" dirty="0">
                <a:solidFill>
                  <a:schemeClr val="accent5">
                    <a:lumMod val="50000"/>
                  </a:schemeClr>
                </a:solidFill>
                <a:latin typeface="OmegaCentauri" panose="02000603000000000000" pitchFamily="2" charset="0"/>
                <a:ea typeface="OmegaCentauri" panose="02000603000000000000" pitchFamily="2" charset="0"/>
              </a:rPr>
              <a:t>Contents</a:t>
            </a:r>
            <a:endParaRPr lang="en-IN" sz="8000" dirty="0">
              <a:solidFill>
                <a:schemeClr val="accent5">
                  <a:lumMod val="50000"/>
                </a:schemeClr>
              </a:solidFill>
              <a:latin typeface="OmegaCentauri" panose="02000603000000000000" pitchFamily="2" charset="0"/>
              <a:ea typeface="OmegaCentauri" panose="02000603000000000000" pitchFamily="2" charset="0"/>
            </a:endParaRP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FEA70864-18F2-4D1B-B4DB-259AD1714351}"/>
                  </a:ext>
                </a:extLst>
              </p:cNvPr>
              <p:cNvGraphicFramePr>
                <a:graphicFrameLocks noChangeAspect="1"/>
              </p:cNvGraphicFramePr>
              <p:nvPr>
                <p:extLst>
                  <p:ext uri="{D42A27DB-BD31-4B8C-83A1-F6EECF244321}">
                    <p14:modId xmlns:p14="http://schemas.microsoft.com/office/powerpoint/2010/main" val="3276582879"/>
                  </p:ext>
                </p:extLst>
              </p:nvPr>
            </p:nvGraphicFramePr>
            <p:xfrm>
              <a:off x="838200" y="1825625"/>
              <a:ext cx="10515600" cy="4351338"/>
            </p:xfrm>
            <a:graphic>
              <a:graphicData uri="http://schemas.microsoft.com/office/powerpoint/2016/summaryzoom">
                <psuz:summaryZm>
                  <psuz:summaryZmObj sectionId="{2F59BD20-DE7B-4928-972B-3DFD1259117F}">
                    <psuz:zmPr id="{6DBA8AD8-6D21-42A1-A071-DBDE1C898537}" transitionDur="1000">
                      <p166:blipFill xmlns:p166="http://schemas.microsoft.com/office/powerpoint/2016/6/main">
                        <a:blip r:embed="rId2"/>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7E159DC8-C244-4DFB-9C10-BFBE2C9E8DAB}">
                    <psuz:zmPr id="{2FCFF8F9-62B1-4E4C-886F-F013CE174E5A}" transitionDur="1000">
                      <p166:blipFill xmlns:p166="http://schemas.microsoft.com/office/powerpoint/2016/6/main">
                        <a:blip r:embed="rId3"/>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BE314F6B-7FBD-4C7B-97C9-1437A0AE0174}">
                    <psuz:zmPr id="{5576DBBC-C8D6-4125-B155-10F18D2405B7}" transitionDur="1000">
                      <p166:blipFill xmlns:p166="http://schemas.microsoft.com/office/powerpoint/2016/6/main">
                        <a:blip r:embed="rId4"/>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278F101F-68B6-4323-B3FE-2E7DC301BF70}">
                    <psuz:zmPr id="{0815FB0B-B88F-4ADD-BB28-A5FED1939A17}" transitionDur="1000">
                      <p166:blipFill xmlns:p166="http://schemas.microsoft.com/office/powerpoint/2016/6/main">
                        <a:blip r:embed="rId5"/>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8AF94CD8-D6D6-4015-AB06-4FAB37607A9F}">
                    <psuz:zmPr id="{BC67DE3E-571C-49DC-94A9-07C38C96E72B}" transitionDur="1000">
                      <p166:blipFill xmlns:p166="http://schemas.microsoft.com/office/powerpoint/2016/6/main">
                        <a:blip r:embed="rId6"/>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D15DF58B-C690-4B5E-A8DF-1E9C72FF54CB}">
                    <psuz:zmPr id="{602233EE-3157-4ABD-B7D9-75ABA6E92085}" transitionDur="1000">
                      <p166:blipFill xmlns:p166="http://schemas.microsoft.com/office/powerpoint/2016/6/main">
                        <a:blip r:embed="rId7"/>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FEA70864-18F2-4D1B-B4DB-259AD1714351}"/>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45679" y="2167635"/>
                  <a:ext cx="3154680" cy="1774508"/>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518660" y="2167635"/>
                  <a:ext cx="3154680" cy="1774508"/>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91641" y="2167635"/>
                  <a:ext cx="3154680" cy="1774508"/>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245679" y="4060444"/>
                  <a:ext cx="3154680" cy="1774508"/>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518660" y="4060444"/>
                  <a:ext cx="3154680" cy="1774508"/>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3073707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4" name="Rectangle 3">
            <a:extLst>
              <a:ext uri="{FF2B5EF4-FFF2-40B4-BE49-F238E27FC236}">
                <a16:creationId xmlns:a16="http://schemas.microsoft.com/office/drawing/2014/main" id="{B37CCB51-372F-4A4D-85C2-FB33EBECD111}"/>
              </a:ext>
            </a:extLst>
          </p:cNvPr>
          <p:cNvSpPr/>
          <p:nvPr/>
        </p:nvSpPr>
        <p:spPr>
          <a:xfrm>
            <a:off x="-528736" y="-351420"/>
            <a:ext cx="2520280" cy="7560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007030108" name="Title 1"/>
          <p:cNvSpPr>
            <a:spLocks noGrp="1"/>
          </p:cNvSpPr>
          <p:nvPr>
            <p:ph type="title"/>
          </p:nvPr>
        </p:nvSpPr>
        <p:spPr bwMode="auto">
          <a:xfrm>
            <a:off x="263352" y="1656976"/>
            <a:ext cx="3600400" cy="3544048"/>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Autofit/>
          </a:bodyPr>
          <a:lstStyle/>
          <a:p>
            <a:pPr algn="ctr" rtl="0">
              <a:spcBef>
                <a:spcPts val="1000"/>
              </a:spcBef>
              <a:defRPr/>
            </a:pPr>
            <a:r>
              <a:rPr lang="en-US" sz="3600" dirty="0">
                <a:solidFill>
                  <a:schemeClr val="accent2">
                    <a:lumMod val="40000"/>
                    <a:lumOff val="60000"/>
                  </a:schemeClr>
                </a:solidFill>
                <a:latin typeface="HACKED" panose="02000500000000000000" pitchFamily="2" charset="0"/>
                <a:ea typeface="+mn-ea"/>
                <a:cs typeface="Arial"/>
              </a:rPr>
              <a:t>Number of incidents reported in major cloud</a:t>
            </a:r>
          </a:p>
        </p:txBody>
      </p:sp>
      <p:pic>
        <p:nvPicPr>
          <p:cNvPr id="3" name="Content Placeholder 2" descr="Chart, histogram&#10;&#10;Description automatically generated">
            <a:extLst>
              <a:ext uri="{FF2B5EF4-FFF2-40B4-BE49-F238E27FC236}">
                <a16:creationId xmlns:a16="http://schemas.microsoft.com/office/drawing/2014/main" id="{49675AC9-434C-4632-9096-43F5817AF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18126" y="1268760"/>
            <a:ext cx="7188199" cy="46184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758264460" name="Rectangle 75826445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264459" name="Rectangle 75826445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3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264452" name="Title 1"/>
          <p:cNvSpPr>
            <a:spLocks noGrp="1"/>
          </p:cNvSpPr>
          <p:nvPr>
            <p:ph type="title"/>
          </p:nvPr>
        </p:nvSpPr>
        <p:spPr bwMode="auto">
          <a:xfrm>
            <a:off x="301327" y="1844824"/>
            <a:ext cx="3424460" cy="3370861"/>
          </a:xfrm>
          <a:prstGeom prst="ellipse">
            <a:avLst/>
          </a:prstGeom>
          <a:solidFill>
            <a:srgbClr val="262626"/>
          </a:solidFill>
          <a:ln w="174625" cmpd="thinThick">
            <a:solidFill>
              <a:srgbClr val="262626"/>
            </a:solidFill>
          </a:ln>
        </p:spPr>
        <p:txBody>
          <a:bodyPr vertOverflow="overflow" horzOverflow="overflow" vert="horz" lIns="91440" tIns="45720" rIns="91440" bIns="45720" numCol="1" spcCol="0" rtlCol="0" fromWordArt="0" anchor="ctr" anchorCtr="0" forceAA="0" compatLnSpc="0">
            <a:noAutofit/>
          </a:bodyPr>
          <a:lstStyle/>
          <a:p>
            <a:pPr algn="ctr" rtl="0">
              <a:spcBef>
                <a:spcPts val="1000"/>
              </a:spcBef>
              <a:defRPr/>
            </a:pPr>
            <a:r>
              <a:rPr lang="en-US" sz="2400" dirty="0">
                <a:solidFill>
                  <a:schemeClr val="accent2">
                    <a:lumMod val="40000"/>
                    <a:lumOff val="60000"/>
                  </a:schemeClr>
                </a:solidFill>
                <a:latin typeface="+mn-lt"/>
                <a:ea typeface="+mn-ea"/>
                <a:cs typeface="Arial"/>
              </a:rPr>
              <a:t>Study done by </a:t>
            </a:r>
            <a:r>
              <a:rPr lang="en-US" sz="2400" dirty="0" err="1">
                <a:solidFill>
                  <a:schemeClr val="accent2">
                    <a:lumMod val="40000"/>
                    <a:lumOff val="60000"/>
                  </a:schemeClr>
                </a:solidFill>
                <a:latin typeface="+mn-lt"/>
                <a:ea typeface="+mn-ea"/>
                <a:cs typeface="Arial"/>
              </a:rPr>
              <a:t>AlertLogic</a:t>
            </a:r>
            <a:r>
              <a:rPr lang="en-US" sz="2400" dirty="0">
                <a:solidFill>
                  <a:schemeClr val="accent2">
                    <a:lumMod val="40000"/>
                    <a:lumOff val="60000"/>
                  </a:schemeClr>
                </a:solidFill>
                <a:latin typeface="+mn-lt"/>
                <a:ea typeface="+mn-ea"/>
                <a:cs typeface="Arial"/>
              </a:rPr>
              <a:t> on “Targeted attacks and opportunistic hacks shows :</a:t>
            </a:r>
          </a:p>
        </p:txBody>
      </p:sp>
      <p:pic>
        <p:nvPicPr>
          <p:cNvPr id="3" name="Content Placeholder 2" descr="Chart, table&#10;&#10;Description automatically generated">
            <a:extLst>
              <a:ext uri="{FF2B5EF4-FFF2-40B4-BE49-F238E27FC236}">
                <a16:creationId xmlns:a16="http://schemas.microsoft.com/office/drawing/2014/main" id="{2B8454D1-E60E-4A8D-B598-C5182371BD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59520" y="961812"/>
            <a:ext cx="7146358" cy="49309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378282507" name="Rectangle 1378282502">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282508" name="Freeform: Shape 1378282504">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78282498" name="Title 1"/>
          <p:cNvSpPr>
            <a:spLocks noGrp="1"/>
          </p:cNvSpPr>
          <p:nvPr>
            <p:ph type="title"/>
          </p:nvPr>
        </p:nvSpPr>
        <p:spPr bwMode="auto">
          <a:xfrm>
            <a:off x="838200" y="713312"/>
            <a:ext cx="4038600" cy="5431376"/>
          </a:xfrm>
        </p:spPr>
        <p:txBody>
          <a:bodyPr>
            <a:normAutofit/>
          </a:bodyPr>
          <a:lstStyle/>
          <a:p>
            <a:pPr>
              <a:defRPr/>
            </a:pPr>
            <a:r>
              <a:rPr lang="en-IN" kern="1200">
                <a:latin typeface="Product Sans" panose="020B0403030502040203" pitchFamily="34" charset="0"/>
              </a:rPr>
              <a:t>Facebook	</a:t>
            </a:r>
          </a:p>
        </p:txBody>
      </p:sp>
      <p:sp>
        <p:nvSpPr>
          <p:cNvPr id="711683583" name="Content Placeholder 2"/>
          <p:cNvSpPr>
            <a:spLocks noGrp="1"/>
          </p:cNvSpPr>
          <p:nvPr>
            <p:ph idx="1"/>
          </p:nvPr>
        </p:nvSpPr>
        <p:spPr bwMode="auto">
          <a:xfrm>
            <a:off x="6095999" y="713313"/>
            <a:ext cx="5257801" cy="5431376"/>
          </a:xfrm>
        </p:spPr>
        <p:txBody>
          <a:bodyPr vertOverflow="overflow" horzOverflow="overflow" vert="horz" lIns="91440" tIns="45720" rIns="91440" bIns="45720" numCol="1" spcCol="0" rtlCol="0" fromWordArt="0" anchor="ctr" anchorCtr="0" forceAA="0" compatLnSpc="0">
            <a:normAutofit/>
          </a:bodyPr>
          <a:lstStyle/>
          <a:p>
            <a:pPr marL="0" indent="0">
              <a:buNone/>
              <a:defRPr/>
            </a:pPr>
            <a:r>
              <a:rPr lang="en-US" dirty="0">
                <a:cs typeface="Arial"/>
              </a:rPr>
              <a:t>Facebook was breached sometime before August 2019 but decided </a:t>
            </a:r>
            <a:r>
              <a:rPr lang="en-US" dirty="0">
                <a:solidFill>
                  <a:srgbClr val="FF0000"/>
                </a:solidFill>
                <a:cs typeface="Arial"/>
              </a:rPr>
              <a:t>not to notify </a:t>
            </a:r>
            <a:r>
              <a:rPr lang="en-US" dirty="0">
                <a:cs typeface="Arial"/>
              </a:rPr>
              <a:t>over 530 million of its users that their personal data was stolen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ABE21D7B-3D86-4D6B-93E0-FE68E7D10811}"/>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rot="21067109">
            <a:off x="-629930" y="-1066417"/>
            <a:ext cx="13451859" cy="899083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Content Placeholder 2" descr="Graphical user interface, application&#10;&#10;Description automatically generated">
            <a:extLst>
              <a:ext uri="{FF2B5EF4-FFF2-40B4-BE49-F238E27FC236}">
                <a16:creationId xmlns:a16="http://schemas.microsoft.com/office/drawing/2014/main" id="{7921709C-AEA5-4F06-86D6-A6B69112283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rot="21292443">
            <a:off x="-966376" y="-1131087"/>
            <a:ext cx="14363145" cy="857724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545617489" name="Rectangle 154561748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617491" name="Freeform: Shape 154561749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95968827" name="Title 1"/>
          <p:cNvSpPr>
            <a:spLocks noGrp="1"/>
          </p:cNvSpPr>
          <p:nvPr>
            <p:ph type="title"/>
          </p:nvPr>
        </p:nvSpPr>
        <p:spPr bwMode="auto">
          <a:xfrm>
            <a:off x="838200" y="713312"/>
            <a:ext cx="4038600" cy="5431376"/>
          </a:xfrm>
        </p:spPr>
        <p:txBody>
          <a:bodyPr>
            <a:normAutofit/>
          </a:bodyPr>
          <a:lstStyle/>
          <a:p>
            <a:pPr>
              <a:defRPr/>
            </a:pPr>
            <a:r>
              <a:rPr lang="en-IN" sz="6600" kern="1200" dirty="0">
                <a:latin typeface="Product Sans" panose="020B0403030502040203" pitchFamily="34" charset="0"/>
              </a:rPr>
              <a:t>Alibaba</a:t>
            </a:r>
          </a:p>
        </p:txBody>
      </p:sp>
      <p:sp>
        <p:nvSpPr>
          <p:cNvPr id="1545617484" name="Content Placeholder 2"/>
          <p:cNvSpPr>
            <a:spLocks noGrp="1"/>
          </p:cNvSpPr>
          <p:nvPr>
            <p:ph idx="1"/>
          </p:nvPr>
        </p:nvSpPr>
        <p:spPr bwMode="auto">
          <a:xfrm>
            <a:off x="6095999" y="713313"/>
            <a:ext cx="5257801" cy="5431376"/>
          </a:xfrm>
        </p:spPr>
        <p:txBody>
          <a:bodyPr vertOverflow="overflow" horzOverflow="overflow" vert="horz" lIns="91440" tIns="45720" rIns="91440" bIns="45720" numCol="1" spcCol="0" rtlCol="0" fromWordArt="0" anchor="ctr" anchorCtr="0" forceAA="0" compatLnSpc="0">
            <a:normAutofit/>
          </a:bodyPr>
          <a:lstStyle/>
          <a:p>
            <a:pPr marL="0" indent="0">
              <a:buNone/>
              <a:defRPr/>
            </a:pPr>
            <a:r>
              <a:rPr lang="en-US" sz="3200" dirty="0">
                <a:cs typeface="Arial"/>
              </a:rPr>
              <a:t>In November of 2019, an attack hit Alibaba's Chinese shopping website Taobao that impacted </a:t>
            </a:r>
            <a:r>
              <a:rPr lang="en-US" sz="3200" dirty="0">
                <a:solidFill>
                  <a:srgbClr val="FF0000"/>
                </a:solidFill>
                <a:cs typeface="Arial"/>
              </a:rPr>
              <a:t>more than 1.1 billion pieces </a:t>
            </a:r>
            <a:r>
              <a:rPr lang="en-US" sz="3200" dirty="0">
                <a:cs typeface="Arial"/>
              </a:rPr>
              <a:t>of user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bg>
      <p:bgPr>
        <a:solidFill>
          <a:srgbClr val="F5E4D0"/>
        </a:solidFill>
        <a:effectLst/>
      </p:bgPr>
    </p:bg>
    <p:spTree>
      <p:nvGrpSpPr>
        <p:cNvPr id="1" name=""/>
        <p:cNvGrpSpPr/>
        <p:nvPr/>
      </p:nvGrpSpPr>
      <p:grpSpPr bwMode="auto">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C67E1C08-D415-4E2F-ACAD-C42593F723D4}"/>
              </a:ext>
            </a:extLst>
          </p:cNvPr>
          <p:cNvPicPr>
            <a:picLocks noGrp="1" noChangeAspect="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bwMode="auto">
          <a:xfrm rot="21448666">
            <a:off x="-108411" y="165109"/>
            <a:ext cx="12408820" cy="652778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175476215" name="Rectangle 1175476214">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476217" name="Rectangle 1175476216">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75476210" name="Title 1"/>
          <p:cNvSpPr>
            <a:spLocks noGrp="1"/>
          </p:cNvSpPr>
          <p:nvPr>
            <p:ph type="title"/>
          </p:nvPr>
        </p:nvSpPr>
        <p:spPr bwMode="auto">
          <a:xfrm>
            <a:off x="804672" y="1243013"/>
            <a:ext cx="3855720" cy="4371974"/>
          </a:xfrm>
        </p:spPr>
        <p:txBody>
          <a:bodyPr>
            <a:normAutofit/>
          </a:bodyPr>
          <a:lstStyle/>
          <a:p>
            <a:pPr>
              <a:defRPr/>
            </a:pPr>
            <a:r>
              <a:rPr lang="en-IN" sz="6000" kern="1200" dirty="0">
                <a:solidFill>
                  <a:schemeClr val="tx2"/>
                </a:solidFill>
                <a:latin typeface="Product Sans" panose="020B0403030502040203" pitchFamily="34" charset="0"/>
              </a:rPr>
              <a:t>Linked In</a:t>
            </a:r>
          </a:p>
        </p:txBody>
      </p:sp>
      <p:grpSp>
        <p:nvGrpSpPr>
          <p:cNvPr id="1175476219" name="Group 1175476218">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1175476220" name="Freeform: Shape 1175476219">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476231" name="Freeform: Shape 1175476220">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476232" name="Freeform: Shape 1175476221">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9304803" name="Content Placeholder 2"/>
          <p:cNvSpPr>
            <a:spLocks noGrp="1"/>
          </p:cNvSpPr>
          <p:nvPr>
            <p:ph idx="1"/>
          </p:nvPr>
        </p:nvSpPr>
        <p:spPr bwMode="auto">
          <a:xfrm>
            <a:off x="6632812" y="1032987"/>
            <a:ext cx="4919108" cy="4792027"/>
          </a:xfrm>
        </p:spPr>
        <p:txBody>
          <a:bodyPr vertOverflow="overflow" horzOverflow="overflow" vert="horz" lIns="91440" tIns="45720" rIns="91440" bIns="45720" numCol="1" spcCol="0" rtlCol="0" fromWordArt="0" anchor="ctr" anchorCtr="0" forceAA="0" compatLnSpc="0">
            <a:normAutofit/>
          </a:bodyPr>
          <a:lstStyle/>
          <a:p>
            <a:pPr marL="0" indent="0">
              <a:buNone/>
              <a:defRPr/>
            </a:pPr>
            <a:r>
              <a:rPr lang="en-US" dirty="0">
                <a:solidFill>
                  <a:schemeClr val="tx2"/>
                </a:solidFill>
                <a:cs typeface="Arial"/>
              </a:rPr>
              <a:t>Like Alibaba, in 2021, LinkedIn also fell victim to a data scraping breach. </a:t>
            </a:r>
            <a:r>
              <a:rPr lang="en-US" dirty="0">
                <a:solidFill>
                  <a:srgbClr val="FF0000"/>
                </a:solidFill>
                <a:cs typeface="Arial"/>
              </a:rPr>
              <a:t>Affecting</a:t>
            </a:r>
            <a:r>
              <a:rPr lang="en-US" dirty="0">
                <a:solidFill>
                  <a:schemeClr val="tx2"/>
                </a:solidFill>
                <a:cs typeface="Arial"/>
              </a:rPr>
              <a:t> </a:t>
            </a:r>
            <a:r>
              <a:rPr lang="en-US" dirty="0">
                <a:solidFill>
                  <a:srgbClr val="FF0000"/>
                </a:solidFill>
                <a:cs typeface="Arial"/>
              </a:rPr>
              <a:t>700 million LinkedIn profiles</a:t>
            </a:r>
            <a:r>
              <a:rPr lang="en-US" dirty="0">
                <a:solidFill>
                  <a:schemeClr val="tx2"/>
                </a:solidFill>
                <a:cs typeface="Arial"/>
              </a:rPr>
              <a:t>, the information was primarily public.</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Content Placeholder 2">
            <a:extLst>
              <a:ext uri="{FF2B5EF4-FFF2-40B4-BE49-F238E27FC236}">
                <a16:creationId xmlns:a16="http://schemas.microsoft.com/office/drawing/2014/main" id="{7FA51CD5-71CA-4104-AC79-8A27A63A06BC}"/>
              </a:ext>
            </a:extLst>
          </p:cNvPr>
          <p:cNvPicPr>
            <a:picLocks noGrp="1" noChangeAspect="1"/>
          </p:cNvPicPr>
          <p:nvPr>
            <p:ph idx="1"/>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bwMode="auto">
          <a:xfrm rot="21248290">
            <a:off x="-1308204" y="228695"/>
            <a:ext cx="14808406" cy="6400608"/>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2" name="Picture 1">
            <a:extLst>
              <a:ext uri="{FF2B5EF4-FFF2-40B4-BE49-F238E27FC236}">
                <a16:creationId xmlns:a16="http://schemas.microsoft.com/office/drawing/2014/main" id="{17CD283D-8959-4A45-8D1D-A29486B73BE5}"/>
              </a:ext>
            </a:extLst>
          </p:cNvPr>
          <p:cNvPicPr>
            <a:picLocks noChangeAspect="1"/>
          </p:cNvPicPr>
          <p:nvPr/>
        </p:nvPicPr>
        <p:blipFill rotWithShape="1">
          <a:blip r:embed="rId2">
            <a:alphaModFix amt="40000"/>
          </a:blip>
          <a:srcRect t="442"/>
          <a:stretch/>
        </p:blipFill>
        <p:spPr>
          <a:xfrm>
            <a:off x="20" y="10"/>
            <a:ext cx="12191980" cy="6857990"/>
          </a:xfrm>
          <a:prstGeom prst="rect">
            <a:avLst/>
          </a:prstGeom>
        </p:spPr>
      </p:pic>
      <p:sp>
        <p:nvSpPr>
          <p:cNvPr id="619766900" name="Title 1"/>
          <p:cNvSpPr>
            <a:spLocks noGrp="1"/>
          </p:cNvSpPr>
          <p:nvPr>
            <p:ph type="title"/>
          </p:nvPr>
        </p:nvSpPr>
        <p:spPr bwMode="auto">
          <a:xfrm>
            <a:off x="965200" y="965200"/>
            <a:ext cx="10261600" cy="3564869"/>
          </a:xfrm>
        </p:spPr>
        <p:txBody>
          <a:bodyPr vert="horz" lIns="91440" tIns="45720" rIns="91440" bIns="45720" rtlCol="0" anchor="b">
            <a:normAutofit fontScale="90000"/>
          </a:bodyPr>
          <a:lstStyle/>
          <a:p>
            <a:pPr rtl="0">
              <a:spcBef>
                <a:spcPct val="0"/>
              </a:spcBef>
              <a:defRPr/>
            </a:pPr>
            <a:r>
              <a:rPr lang="en-US" sz="8800" kern="1200" dirty="0">
                <a:ln w="22225">
                  <a:solidFill>
                    <a:schemeClr val="tx1"/>
                  </a:solidFill>
                  <a:miter lim="800000"/>
                </a:ln>
                <a:noFill/>
                <a:latin typeface="Beyond Mars" panose="02000600000000000000" pitchFamily="2" charset="0"/>
              </a:rPr>
              <a:t>Best Practices Against Cyber Attacks</a:t>
            </a:r>
          </a:p>
        </p:txBody>
      </p:sp>
      <p:sp>
        <p:nvSpPr>
          <p:cNvPr id="1876497286" name="Content Placeholder 2"/>
          <p:cNvSpPr>
            <a:spLocks noGrp="1"/>
          </p:cNvSpPr>
          <p:nvPr>
            <p:ph idx="1"/>
          </p:nvPr>
        </p:nvSpPr>
        <p:spPr bwMode="auto">
          <a:xfrm>
            <a:off x="965200" y="5229200"/>
            <a:ext cx="10261600" cy="1202995"/>
          </a:xfrm>
        </p:spPr>
        <p:txBody>
          <a:bodyPr vert="horz" lIns="91440" tIns="45720" rIns="91440" bIns="45720" rtlCol="0">
            <a:normAutofit/>
          </a:bodyPr>
          <a:lstStyle/>
          <a:p>
            <a:pPr marL="0" indent="0" rtl="0">
              <a:buNone/>
              <a:defRPr/>
            </a:pPr>
            <a:r>
              <a:rPr lang="en-US" sz="3200" kern="1200" dirty="0"/>
              <a:t>09. </a:t>
            </a:r>
            <a:r>
              <a:rPr lang="en-US" sz="3200" kern="1200" dirty="0" err="1"/>
              <a:t>Naman</a:t>
            </a:r>
            <a:r>
              <a:rPr lang="en-US" sz="3200" kern="1200" dirty="0"/>
              <a:t> </a:t>
            </a:r>
            <a:r>
              <a:rPr lang="en-US" sz="3200" kern="1200" dirty="0" err="1"/>
              <a:t>Soni</a:t>
            </a:r>
            <a:endParaRPr lang="en-US" sz="3200" kern="1200" dirty="0"/>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715908276" name="Rectangle 1715908275">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715908278" name="Rectangle 1715908277">
            <a:extLst>
              <a:ext uri="{FF2B5EF4-FFF2-40B4-BE49-F238E27FC236}">
                <a16:creationId xmlns:a16="http://schemas.microsoft.com/office/drawing/2014/main" id="{F35BC353-549C-47DC-9732-7E69613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8003"/>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715908272" name="Picture 1715908271" descr="Cloud shaped hard drive with cables">
            <a:extLst>
              <a:ext uri="{FF2B5EF4-FFF2-40B4-BE49-F238E27FC236}">
                <a16:creationId xmlns:a16="http://schemas.microsoft.com/office/drawing/2014/main" id="{074F2518-3708-2314-524E-F23C3684BC0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Marker/>
                    </a14:imgEffect>
                  </a14:imgLayer>
                </a14:imgProps>
              </a:ext>
            </a:extLst>
          </a:blip>
          <a:srcRect t="1747"/>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1715908270" name="Title 1"/>
          <p:cNvSpPr>
            <a:spLocks noGrp="1"/>
          </p:cNvSpPr>
          <p:nvPr>
            <p:ph type="title"/>
          </p:nvPr>
        </p:nvSpPr>
        <p:spPr bwMode="auto">
          <a:xfrm>
            <a:off x="335360" y="169471"/>
            <a:ext cx="7128792" cy="1584176"/>
          </a:xfrm>
        </p:spPr>
        <p:txBody>
          <a:bodyPr vert="horz" lIns="91440" tIns="45720" rIns="91440" bIns="45720" rtlCol="0" anchor="b">
            <a:normAutofit fontScale="90000"/>
          </a:bodyPr>
          <a:lstStyle/>
          <a:p>
            <a:pPr rtl="0">
              <a:spcBef>
                <a:spcPct val="0"/>
              </a:spcBef>
              <a:defRPr/>
            </a:pPr>
            <a:r>
              <a:rPr lang="en-US" sz="6000" kern="1200" dirty="0">
                <a:solidFill>
                  <a:schemeClr val="accent5">
                    <a:lumMod val="50000"/>
                  </a:schemeClr>
                </a:solidFill>
                <a:latin typeface="OmegaCentauri" panose="02000603000000000000" pitchFamily="2" charset="0"/>
                <a:ea typeface="OmegaCentauri" panose="02000603000000000000" pitchFamily="2" charset="0"/>
              </a:rPr>
              <a:t>Introduction to Cloud Computing</a:t>
            </a:r>
          </a:p>
        </p:txBody>
      </p:sp>
      <p:sp>
        <p:nvSpPr>
          <p:cNvPr id="135983537" name="Content Placeholder 2"/>
          <p:cNvSpPr>
            <a:spLocks noGrp="1"/>
          </p:cNvSpPr>
          <p:nvPr>
            <p:ph idx="1"/>
          </p:nvPr>
        </p:nvSpPr>
        <p:spPr bwMode="auto">
          <a:xfrm>
            <a:off x="335360" y="6126152"/>
            <a:ext cx="5125540" cy="484886"/>
          </a:xfrm>
        </p:spPr>
        <p:txBody>
          <a:bodyPr vert="horz" lIns="91440" tIns="45720" rIns="91440" bIns="45720" rtlCol="0">
            <a:noAutofit/>
          </a:bodyPr>
          <a:lstStyle/>
          <a:p>
            <a:pPr marL="0" indent="0" rtl="0">
              <a:buNone/>
              <a:defRPr/>
            </a:pPr>
            <a:r>
              <a:rPr lang="en-US" sz="3200" kern="1200" dirty="0">
                <a:solidFill>
                  <a:schemeClr val="tx1">
                    <a:lumMod val="85000"/>
                    <a:lumOff val="15000"/>
                  </a:schemeClr>
                </a:solidFill>
              </a:rPr>
              <a:t>15. </a:t>
            </a:r>
            <a:r>
              <a:rPr lang="en-US" sz="3200" kern="1200" dirty="0" err="1">
                <a:solidFill>
                  <a:schemeClr val="tx1">
                    <a:lumMod val="85000"/>
                    <a:lumOff val="15000"/>
                  </a:schemeClr>
                </a:solidFill>
              </a:rPr>
              <a:t>Parth</a:t>
            </a:r>
            <a:r>
              <a:rPr lang="en-US" sz="3200" kern="1200" dirty="0">
                <a:solidFill>
                  <a:schemeClr val="tx1">
                    <a:lumMod val="85000"/>
                    <a:lumOff val="15000"/>
                  </a:schemeClr>
                </a:solidFill>
              </a:rPr>
              <a:t> </a:t>
            </a:r>
            <a:r>
              <a:rPr lang="en-US" sz="3200" kern="1200" dirty="0" err="1">
                <a:solidFill>
                  <a:schemeClr val="tx1">
                    <a:lumMod val="85000"/>
                    <a:lumOff val="15000"/>
                  </a:schemeClr>
                </a:solidFill>
              </a:rPr>
              <a:t>Zarekar</a:t>
            </a:r>
            <a:endParaRPr lang="en-US" sz="3200" kern="1200" dirty="0">
              <a:solidFill>
                <a:schemeClr val="tx1">
                  <a:lumMod val="85000"/>
                  <a:lumOff val="15000"/>
                </a:scheme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 name="mixkit-computer-code-in-the-screen-9757-medium">
            <a:hlinkClick r:id="" action="ppaction://media"/>
            <a:extLst>
              <a:ext uri="{FF2B5EF4-FFF2-40B4-BE49-F238E27FC236}">
                <a16:creationId xmlns:a16="http://schemas.microsoft.com/office/drawing/2014/main" id="{E66CEF98-DE29-4612-82A9-50C7C301BD5D}"/>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accent2">
                <a:tint val="45000"/>
                <a:satMod val="400000"/>
              </a:schemeClr>
            </a:duotone>
          </a:blip>
          <a:stretch>
            <a:fillRect/>
          </a:stretch>
        </p:blipFill>
        <p:spPr>
          <a:xfrm>
            <a:off x="-88349" y="-49696"/>
            <a:ext cx="12368697" cy="6957392"/>
          </a:xfrm>
          <a:prstGeom prst="rect">
            <a:avLst/>
          </a:prstGeom>
        </p:spPr>
      </p:pic>
      <p:sp>
        <p:nvSpPr>
          <p:cNvPr id="1610817159" name="Title 1"/>
          <p:cNvSpPr>
            <a:spLocks noGrp="1"/>
          </p:cNvSpPr>
          <p:nvPr>
            <p:ph type="title"/>
          </p:nvPr>
        </p:nvSpPr>
        <p:spPr bwMode="auto">
          <a:xfrm>
            <a:off x="838199" y="2161505"/>
            <a:ext cx="10515600" cy="2534989"/>
          </a:xfrm>
        </p:spPr>
        <p:txBody>
          <a:bodyPr>
            <a:noAutofit/>
          </a:bodyPr>
          <a:lstStyle/>
          <a:p>
            <a:pPr algn="ctr">
              <a:defRPr/>
            </a:pPr>
            <a:r>
              <a:rPr lang="en-US" sz="8800" kern="1200" dirty="0">
                <a:solidFill>
                  <a:schemeClr val="bg1"/>
                </a:solidFill>
                <a:latin typeface="OmegaCentauri" panose="02000603000000000000" pitchFamily="2" charset="0"/>
                <a:ea typeface="OmegaCentauri" panose="02000603000000000000" pitchFamily="2" charset="0"/>
              </a:rPr>
              <a:t>General Safety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601519165" name="Rectangle 60151915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519148" name="Title 1"/>
          <p:cNvSpPr>
            <a:spLocks noGrp="1"/>
          </p:cNvSpPr>
          <p:nvPr>
            <p:ph type="title"/>
          </p:nvPr>
        </p:nvSpPr>
        <p:spPr bwMode="auto">
          <a:xfrm>
            <a:off x="477981" y="1122363"/>
            <a:ext cx="4023360" cy="3204134"/>
          </a:xfrm>
        </p:spPr>
        <p:txBody>
          <a:bodyPr vert="horz" lIns="91440" tIns="45720" rIns="91440" bIns="45720" rtlCol="0" anchor="b">
            <a:noAutofit/>
          </a:bodyPr>
          <a:lstStyle/>
          <a:p>
            <a:pPr rtl="0">
              <a:spcBef>
                <a:spcPct val="0"/>
              </a:spcBef>
              <a:defRPr/>
            </a:pPr>
            <a:r>
              <a:rPr lang="en-US" sz="7200" kern="1200" dirty="0">
                <a:ln w="22225">
                  <a:solidFill>
                    <a:schemeClr val="tx1"/>
                  </a:solidFill>
                  <a:miter lim="800000"/>
                </a:ln>
                <a:solidFill>
                  <a:schemeClr val="bg1"/>
                </a:solidFill>
                <a:latin typeface="Product Sans" panose="020B0403030502040203" pitchFamily="34" charset="0"/>
              </a:rPr>
              <a:t>Antivirus Services</a:t>
            </a:r>
          </a:p>
        </p:txBody>
      </p:sp>
      <p:sp>
        <p:nvSpPr>
          <p:cNvPr id="601519166" name="Rectangle 60151915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1519167" name="Rectangle 60151915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Logo, company name&#10;&#10;Description automatically generated">
            <a:extLst>
              <a:ext uri="{FF2B5EF4-FFF2-40B4-BE49-F238E27FC236}">
                <a16:creationId xmlns:a16="http://schemas.microsoft.com/office/drawing/2014/main" id="{70120619-FB21-440E-99E8-18F81DC17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4608" y="1213885"/>
            <a:ext cx="6846363" cy="427897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217816169" name="Rectangle 21781616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816175" name="Rectangle 21781617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816164" name="Title 1"/>
          <p:cNvSpPr>
            <a:spLocks noGrp="1"/>
          </p:cNvSpPr>
          <p:nvPr>
            <p:ph type="title"/>
          </p:nvPr>
        </p:nvSpPr>
        <p:spPr bwMode="auto">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rtl="0">
              <a:spcBef>
                <a:spcPct val="0"/>
              </a:spcBef>
              <a:defRPr/>
            </a:pPr>
            <a:r>
              <a:rPr lang="en-US" sz="2600" kern="1200">
                <a:solidFill>
                  <a:srgbClr val="FFFFFF"/>
                </a:solidFill>
                <a:latin typeface="+mj-lt"/>
                <a:ea typeface="+mj-ea"/>
                <a:cs typeface="+mj-cs"/>
              </a:rPr>
              <a:t>Firewalls</a:t>
            </a:r>
          </a:p>
        </p:txBody>
      </p:sp>
      <p:pic>
        <p:nvPicPr>
          <p:cNvPr id="8194" name="Picture 2" descr="What is Firewall? Definition, Meaning, Examples 🕸️">
            <a:extLst>
              <a:ext uri="{FF2B5EF4-FFF2-40B4-BE49-F238E27FC236}">
                <a16:creationId xmlns:a16="http://schemas.microsoft.com/office/drawing/2014/main" id="{9BFC4E97-0262-4F2A-9238-EC7E38A949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270846"/>
            <a:ext cx="7188199" cy="43129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272627152" name="Rectangle 27262715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627154" name="Rectangle 27262715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6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627147" name="Title 1"/>
          <p:cNvSpPr>
            <a:spLocks noGrp="1"/>
          </p:cNvSpPr>
          <p:nvPr>
            <p:ph type="title"/>
          </p:nvPr>
        </p:nvSpPr>
        <p:spPr bwMode="auto">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rtl="0">
              <a:spcBef>
                <a:spcPct val="0"/>
              </a:spcBef>
              <a:defRPr/>
            </a:pPr>
            <a:r>
              <a:rPr lang="en-US" sz="2600" kern="1200">
                <a:solidFill>
                  <a:srgbClr val="FFFFFF"/>
                </a:solidFill>
                <a:latin typeface="+mj-lt"/>
                <a:ea typeface="+mj-ea"/>
                <a:cs typeface="+mj-cs"/>
              </a:rPr>
              <a:t>Virtual Private Networks</a:t>
            </a:r>
          </a:p>
        </p:txBody>
      </p:sp>
      <p:pic>
        <p:nvPicPr>
          <p:cNvPr id="9218" name="Picture 2" descr="The best VPNs of 2023, tested for privacy">
            <a:extLst>
              <a:ext uri="{FF2B5EF4-FFF2-40B4-BE49-F238E27FC236}">
                <a16:creationId xmlns:a16="http://schemas.microsoft.com/office/drawing/2014/main" id="{4ADE8D5D-B3D8-4913-85A0-718DD2AC87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180993"/>
            <a:ext cx="7188199" cy="4492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246359909" name="Rectangle 124635990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359910" name="Rectangle 124635990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F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359900" name="Title 1"/>
          <p:cNvSpPr>
            <a:spLocks noGrp="1"/>
          </p:cNvSpPr>
          <p:nvPr>
            <p:ph type="title"/>
          </p:nvPr>
        </p:nvSpPr>
        <p:spPr bwMode="auto">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rtl="0">
              <a:spcBef>
                <a:spcPct val="0"/>
              </a:spcBef>
              <a:defRPr/>
            </a:pPr>
            <a:r>
              <a:rPr lang="en-US" sz="2600" kern="1200">
                <a:solidFill>
                  <a:srgbClr val="FFFFFF"/>
                </a:solidFill>
                <a:latin typeface="+mj-lt"/>
                <a:ea typeface="+mj-ea"/>
                <a:cs typeface="+mj-cs"/>
              </a:rPr>
              <a:t>Penetration Testing your system</a:t>
            </a:r>
          </a:p>
        </p:txBody>
      </p:sp>
      <p:pic>
        <p:nvPicPr>
          <p:cNvPr id="3" name="Picture 2">
            <a:extLst>
              <a:ext uri="{FF2B5EF4-FFF2-40B4-BE49-F238E27FC236}">
                <a16:creationId xmlns:a16="http://schemas.microsoft.com/office/drawing/2014/main" id="{20414CE0-1BA2-4138-976C-87F60AE3C46B}"/>
              </a:ext>
            </a:extLst>
          </p:cNvPr>
          <p:cNvPicPr>
            <a:picLocks noChangeAspect="1"/>
          </p:cNvPicPr>
          <p:nvPr/>
        </p:nvPicPr>
        <p:blipFill>
          <a:blip r:embed="rId2"/>
          <a:stretch>
            <a:fillRect/>
          </a:stretch>
        </p:blipFill>
        <p:spPr>
          <a:xfrm>
            <a:off x="4038600" y="1180994"/>
            <a:ext cx="7188199" cy="4492623"/>
          </a:xfrm>
          <a:prstGeom prst="rect">
            <a:avLst/>
          </a:prstGeom>
        </p:spPr>
      </p:pic>
      <p:sp>
        <p:nvSpPr>
          <p:cNvPr id="2" name="AutoShape 2" descr="Penetration testing stages">
            <a:extLst>
              <a:ext uri="{FF2B5EF4-FFF2-40B4-BE49-F238E27FC236}">
                <a16:creationId xmlns:a16="http://schemas.microsoft.com/office/drawing/2014/main" id="{3017338A-57BA-4254-B147-12DC4264386E}"/>
              </a:ext>
            </a:extLst>
          </p:cNvPr>
          <p:cNvSpPr>
            <a:spLocks noChangeAspect="1" noChangeArrowheads="1"/>
          </p:cNvSpPr>
          <p:nvPr/>
        </p:nvSpPr>
        <p:spPr bwMode="auto">
          <a:xfrm>
            <a:off x="2438400" y="1143000"/>
            <a:ext cx="73152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 name="mixkit-logging-into-a-digital-account-47238-medium">
            <a:hlinkClick r:id="" action="ppaction://media"/>
            <a:extLst>
              <a:ext uri="{FF2B5EF4-FFF2-40B4-BE49-F238E27FC236}">
                <a16:creationId xmlns:a16="http://schemas.microsoft.com/office/drawing/2014/main" id="{98DF8A82-C0E6-435B-A8E1-0E005843AD86}"/>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20000" contrast="-40000"/>
          </a:blip>
          <a:stretch>
            <a:fillRect/>
          </a:stretch>
        </p:blipFill>
        <p:spPr>
          <a:xfrm>
            <a:off x="0" y="0"/>
            <a:ext cx="12192000" cy="6858000"/>
          </a:xfrm>
          <a:prstGeom prst="rect">
            <a:avLst/>
          </a:prstGeom>
        </p:spPr>
      </p:pic>
      <p:sp>
        <p:nvSpPr>
          <p:cNvPr id="1556428345" name="Title 1"/>
          <p:cNvSpPr>
            <a:spLocks noGrp="1"/>
          </p:cNvSpPr>
          <p:nvPr>
            <p:ph type="title"/>
          </p:nvPr>
        </p:nvSpPr>
        <p:spPr bwMode="auto">
          <a:xfrm>
            <a:off x="838200" y="2059830"/>
            <a:ext cx="10515600" cy="2738339"/>
          </a:xfrm>
        </p:spPr>
        <p:txBody>
          <a:bodyPr>
            <a:noAutofit/>
          </a:bodyPr>
          <a:lstStyle/>
          <a:p>
            <a:pPr algn="ctr" rtl="0">
              <a:spcBef>
                <a:spcPct val="0"/>
              </a:spcBef>
              <a:defRPr/>
            </a:pPr>
            <a:r>
              <a:rPr sz="11500" kern="1200" dirty="0">
                <a:ln w="22225">
                  <a:solidFill>
                    <a:schemeClr val="tx1"/>
                  </a:solidFill>
                  <a:miter lim="800000"/>
                </a:ln>
                <a:noFill/>
                <a:latin typeface="Product Sans" panose="020B0403030502040203" pitchFamily="34" charset="0"/>
                <a:ea typeface="OmegaCentauri" panose="02000603000000000000" pitchFamily="2" charset="0"/>
              </a:rPr>
              <a:t>Cyber Security Training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589703130" name="Rectangle 158970312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617152" name="Title 1"/>
          <p:cNvSpPr>
            <a:spLocks noGrp="1"/>
          </p:cNvSpPr>
          <p:nvPr>
            <p:ph type="title"/>
          </p:nvPr>
        </p:nvSpPr>
        <p:spPr bwMode="auto">
          <a:xfrm>
            <a:off x="838201" y="365125"/>
            <a:ext cx="5251316" cy="1807305"/>
          </a:xfrm>
        </p:spPr>
        <p:txBody>
          <a:bodyPr>
            <a:normAutofit/>
          </a:bodyPr>
          <a:lstStyle/>
          <a:p>
            <a:pPr>
              <a:defRPr/>
            </a:pPr>
            <a:r>
              <a:rPr lang="en-US" sz="4800" kern="1200" dirty="0">
                <a:solidFill>
                  <a:schemeClr val="accent5">
                    <a:lumMod val="75000"/>
                  </a:schemeClr>
                </a:solidFill>
                <a:latin typeface="Product Sans" panose="020B0403030502040203" pitchFamily="34" charset="0"/>
              </a:rPr>
              <a:t>Strong access control</a:t>
            </a:r>
          </a:p>
        </p:txBody>
      </p:sp>
      <p:sp>
        <p:nvSpPr>
          <p:cNvPr id="1589703125" name="Content Placeholder 2"/>
          <p:cNvSpPr>
            <a:spLocks noGrp="1"/>
          </p:cNvSpPr>
          <p:nvPr>
            <p:ph idx="1"/>
          </p:nvPr>
        </p:nvSpPr>
        <p:spPr bwMode="auto">
          <a:xfrm>
            <a:off x="838200" y="2333297"/>
            <a:ext cx="4619621" cy="3843666"/>
          </a:xfrm>
        </p:spPr>
        <p:txBody>
          <a:bodyPr>
            <a:normAutofit/>
          </a:bodyPr>
          <a:lstStyle/>
          <a:p>
            <a:pPr marL="0" indent="0">
              <a:buNone/>
              <a:defRPr/>
            </a:pPr>
            <a:r>
              <a:rPr lang="en-US" dirty="0">
                <a:cs typeface="Arial"/>
              </a:rPr>
              <a:t>Implement strong access control measures to ensure that only authorized users can access cloud resources. This can include multi-factor authentication, strong password policies, and role-based access controls.</a:t>
            </a:r>
          </a:p>
        </p:txBody>
      </p:sp>
      <p:pic>
        <p:nvPicPr>
          <p:cNvPr id="2" name="Picture 1">
            <a:extLst>
              <a:ext uri="{FF2B5EF4-FFF2-40B4-BE49-F238E27FC236}">
                <a16:creationId xmlns:a16="http://schemas.microsoft.com/office/drawing/2014/main" id="{CF9C651F-BC74-419B-AE0C-ACF29E4F5CB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Lst>
          </a:blip>
          <a:srcRect l="19350" r="2848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87107202" name="Rectangle 8710719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97F58B-8988-414D-A8F5-DBAEDEBA1356}"/>
              </a:ext>
            </a:extLst>
          </p:cNvPr>
          <p:cNvPicPr>
            <a:picLocks noChangeAspect="1"/>
          </p:cNvPicPr>
          <p:nvPr/>
        </p:nvPicPr>
        <p:blipFill rotWithShape="1">
          <a:blip r:embed="rId2"/>
          <a:srcRect l="27206" r="431" b="1"/>
          <a:stretch/>
        </p:blipFill>
        <p:spPr>
          <a:xfrm>
            <a:off x="3523488" y="10"/>
            <a:ext cx="8668512" cy="6857990"/>
          </a:xfrm>
          <a:prstGeom prst="rect">
            <a:avLst/>
          </a:prstGeom>
        </p:spPr>
      </p:pic>
      <p:sp>
        <p:nvSpPr>
          <p:cNvPr id="87107204" name="Rectangle 8710719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794253" name="Title 1"/>
          <p:cNvSpPr>
            <a:spLocks noGrp="1"/>
          </p:cNvSpPr>
          <p:nvPr>
            <p:ph type="title"/>
          </p:nvPr>
        </p:nvSpPr>
        <p:spPr bwMode="auto">
          <a:xfrm>
            <a:off x="371094" y="1161288"/>
            <a:ext cx="3996714" cy="1124712"/>
          </a:xfrm>
        </p:spPr>
        <p:txBody>
          <a:bodyPr anchor="b">
            <a:noAutofit/>
          </a:bodyPr>
          <a:lstStyle/>
          <a:p>
            <a:pPr>
              <a:defRPr/>
            </a:pPr>
            <a:r>
              <a:rPr lang="en-US" sz="6000" kern="1200" dirty="0">
                <a:solidFill>
                  <a:schemeClr val="accent5">
                    <a:lumMod val="60000"/>
                    <a:lumOff val="40000"/>
                  </a:schemeClr>
                </a:solidFill>
                <a:latin typeface="Product Sans" panose="020B0403030502040203" pitchFamily="34" charset="0"/>
                <a:ea typeface="OmegaCentauri" panose="02000603000000000000" pitchFamily="2" charset="0"/>
              </a:rPr>
              <a:t>Encryption</a:t>
            </a:r>
            <a:endParaRPr lang="en-US" sz="4800" kern="1200" dirty="0">
              <a:solidFill>
                <a:schemeClr val="accent5">
                  <a:lumMod val="60000"/>
                  <a:lumOff val="40000"/>
                </a:schemeClr>
              </a:solidFill>
              <a:latin typeface="Product Sans" panose="020B0403030502040203" pitchFamily="34" charset="0"/>
              <a:ea typeface="OmegaCentauri" panose="02000603000000000000" pitchFamily="2" charset="0"/>
            </a:endParaRPr>
          </a:p>
        </p:txBody>
      </p:sp>
      <p:sp>
        <p:nvSpPr>
          <p:cNvPr id="87107201" name="Rectangle 8710720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7107203" name="Rectangle 8710720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107192" name="Content Placeholder 2"/>
          <p:cNvSpPr>
            <a:spLocks noGrp="1"/>
          </p:cNvSpPr>
          <p:nvPr>
            <p:ph idx="1"/>
          </p:nvPr>
        </p:nvSpPr>
        <p:spPr bwMode="auto">
          <a:xfrm>
            <a:off x="371094" y="2718054"/>
            <a:ext cx="4356754" cy="3500970"/>
          </a:xfrm>
        </p:spPr>
        <p:txBody>
          <a:bodyPr anchor="t">
            <a:noAutofit/>
          </a:bodyPr>
          <a:lstStyle/>
          <a:p>
            <a:pPr marL="0" indent="0">
              <a:buNone/>
              <a:defRPr/>
            </a:pPr>
            <a:r>
              <a:rPr lang="en-US" dirty="0">
                <a:cs typeface="Arial"/>
              </a:rPr>
              <a:t>Encrypt data both at rest and in transit to prevent unauthorized access. This can include using SSL/TLS for web traffic, encrypting data stored in the cloud, and using encryption keys that are managed by the customer.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862044480" name="Rectangle 862044479">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168449" name="Rectangle 1691168448">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1168451" name="Group 1691168450">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691168452" name="Freeform: Shape 1691168451">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168453" name="Freeform: Shape 1691168452">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168454" name="Freeform: Shape 1691168453">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168455" name="Freeform: Shape 1691168454">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1168443" name="Title 1"/>
          <p:cNvSpPr>
            <a:spLocks noGrp="1"/>
          </p:cNvSpPr>
          <p:nvPr>
            <p:ph type="title"/>
          </p:nvPr>
        </p:nvSpPr>
        <p:spPr bwMode="auto">
          <a:xfrm>
            <a:off x="3027924" y="991261"/>
            <a:ext cx="5754696" cy="1837349"/>
          </a:xfrm>
        </p:spPr>
        <p:txBody>
          <a:bodyPr>
            <a:normAutofit/>
          </a:bodyPr>
          <a:lstStyle/>
          <a:p>
            <a:pPr algn="ctr">
              <a:defRPr/>
            </a:pPr>
            <a:r>
              <a:rPr lang="en-US" sz="4800" kern="1200" dirty="0">
                <a:solidFill>
                  <a:schemeClr val="tx2"/>
                </a:solidFill>
                <a:latin typeface="Product Sans" panose="020B0403030502040203" pitchFamily="34" charset="0"/>
              </a:rPr>
              <a:t>Regular backups and disaster recovery</a:t>
            </a:r>
          </a:p>
        </p:txBody>
      </p:sp>
      <p:sp>
        <p:nvSpPr>
          <p:cNvPr id="862044493" name="Content Placeholder 2"/>
          <p:cNvSpPr>
            <a:spLocks noGrp="1"/>
          </p:cNvSpPr>
          <p:nvPr>
            <p:ph idx="1"/>
          </p:nvPr>
        </p:nvSpPr>
        <p:spPr bwMode="auto">
          <a:xfrm>
            <a:off x="3050412" y="2979336"/>
            <a:ext cx="5709721" cy="2430864"/>
          </a:xfrm>
        </p:spPr>
        <p:txBody>
          <a:bodyPr anchor="t">
            <a:normAutofit/>
          </a:bodyPr>
          <a:lstStyle/>
          <a:p>
            <a:pPr marL="0" indent="0" algn="ctr">
              <a:buNone/>
              <a:defRPr/>
            </a:pPr>
            <a:r>
              <a:rPr lang="en-US" sz="3200" dirty="0">
                <a:solidFill>
                  <a:schemeClr val="tx2"/>
                </a:solidFill>
                <a:cs typeface="Arial"/>
              </a:rPr>
              <a:t>Regularly backup data and test disaster recovery plans to ensure that data can be recovered in the event of an attack or other disaster.</a:t>
            </a:r>
          </a:p>
        </p:txBody>
      </p:sp>
      <p:grpSp>
        <p:nvGrpSpPr>
          <p:cNvPr id="1691168457" name="Group 1691168456">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691168458" name="Freeform: Shape 1691168457">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168459" name="Freeform: Shape 1691168458">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168460" name="Freeform: Shape 1691168459">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91168461" name="Freeform: Shape 1691168460">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849855912" name="Rectangle 849855911">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423705" name="Title 1"/>
          <p:cNvSpPr>
            <a:spLocks noGrp="1"/>
          </p:cNvSpPr>
          <p:nvPr>
            <p:ph type="title"/>
          </p:nvPr>
        </p:nvSpPr>
        <p:spPr bwMode="auto">
          <a:xfrm>
            <a:off x="1198181" y="2057044"/>
            <a:ext cx="9792469" cy="1293788"/>
          </a:xfrm>
        </p:spPr>
        <p:txBody>
          <a:bodyPr anchor="ctr">
            <a:normAutofit/>
          </a:bodyPr>
          <a:lstStyle/>
          <a:p>
            <a:pPr algn="ctr">
              <a:defRPr/>
            </a:pPr>
            <a:r>
              <a:rPr lang="en-US" sz="4800" kern="1200" dirty="0">
                <a:latin typeface="Product Sans" panose="020B0403030502040203" pitchFamily="34" charset="0"/>
              </a:rPr>
              <a:t>Regular updates and patching</a:t>
            </a:r>
          </a:p>
        </p:txBody>
      </p:sp>
      <p:pic>
        <p:nvPicPr>
          <p:cNvPr id="849855916" name="Graphic 849855908" descr="Laptop Secure">
            <a:extLst>
              <a:ext uri="{FF2B5EF4-FFF2-40B4-BE49-F238E27FC236}">
                <a16:creationId xmlns:a16="http://schemas.microsoft.com/office/drawing/2014/main" id="{D5C5EA39-C564-8D34-462B-8C64A5B9C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849855905" name="Content Placeholder 2"/>
          <p:cNvSpPr>
            <a:spLocks noGrp="1"/>
          </p:cNvSpPr>
          <p:nvPr>
            <p:ph idx="1"/>
          </p:nvPr>
        </p:nvSpPr>
        <p:spPr bwMode="auto">
          <a:xfrm>
            <a:off x="1198181" y="3514855"/>
            <a:ext cx="9792469" cy="2606545"/>
          </a:xfrm>
        </p:spPr>
        <p:txBody>
          <a:bodyPr anchor="t">
            <a:normAutofit/>
          </a:bodyPr>
          <a:lstStyle/>
          <a:p>
            <a:pPr marL="0" indent="0" algn="ctr">
              <a:buNone/>
              <a:defRPr/>
            </a:pPr>
            <a:r>
              <a:rPr lang="en-US" sz="3200" dirty="0">
                <a:cs typeface="Arial"/>
              </a:rPr>
              <a:t>Regularly update and patch all software, applications, and operating systems to ensure that they are protected against known vulnerabilities and exploits.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689312347" name="Rectangle 1689312346">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312349" name="Rectangle 1689312348">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414847" name="Title 1"/>
          <p:cNvSpPr>
            <a:spLocks noGrp="1"/>
          </p:cNvSpPr>
          <p:nvPr>
            <p:ph type="title"/>
          </p:nvPr>
        </p:nvSpPr>
        <p:spPr bwMode="auto">
          <a:xfrm>
            <a:off x="6088287" y="303925"/>
            <a:ext cx="4977976" cy="1454051"/>
          </a:xfrm>
        </p:spPr>
        <p:txBody>
          <a:bodyPr>
            <a:normAutofit fontScale="90000"/>
          </a:bodyPr>
          <a:lstStyle/>
          <a:p>
            <a:pPr>
              <a:defRPr/>
            </a:pPr>
            <a:r>
              <a:rPr lang="en-US" sz="5400" dirty="0">
                <a:solidFill>
                  <a:schemeClr val="accent6">
                    <a:lumMod val="75000"/>
                  </a:schemeClr>
                </a:solidFill>
                <a:latin typeface="Product Sans" panose="020B0403030502040203" pitchFamily="34" charset="0"/>
                <a:cs typeface="Caecilia Light"/>
              </a:rPr>
              <a:t>What is Cloud Computing</a:t>
            </a:r>
          </a:p>
        </p:txBody>
      </p:sp>
      <p:pic>
        <p:nvPicPr>
          <p:cNvPr id="1689312332" name="Graphic 1689312331" descr="Cloud Computing">
            <a:extLst>
              <a:ext uri="{FF2B5EF4-FFF2-40B4-BE49-F238E27FC236}">
                <a16:creationId xmlns:a16="http://schemas.microsoft.com/office/drawing/2014/main" id="{EBC61308-32BD-7028-AEE8-108CBCD21F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1689312328" name="Content Placeholder 2"/>
          <p:cNvSpPr>
            <a:spLocks noGrp="1"/>
          </p:cNvSpPr>
          <p:nvPr>
            <p:ph idx="1"/>
          </p:nvPr>
        </p:nvSpPr>
        <p:spPr bwMode="auto">
          <a:xfrm>
            <a:off x="6090574" y="2132856"/>
            <a:ext cx="5334018" cy="3928115"/>
          </a:xfrm>
        </p:spPr>
        <p:txBody>
          <a:bodyPr anchor="ctr">
            <a:normAutofit lnSpcReduction="10000"/>
          </a:bodyPr>
          <a:lstStyle/>
          <a:p>
            <a:pPr marL="0" indent="0">
              <a:buNone/>
              <a:defRPr/>
            </a:pPr>
            <a:r>
              <a:rPr lang="en-US" sz="2400" dirty="0">
                <a:solidFill>
                  <a:schemeClr val="accent6">
                    <a:lumMod val="75000"/>
                  </a:schemeClr>
                </a:solidFill>
                <a:highlight>
                  <a:srgbClr val="FFFFFF"/>
                </a:highlight>
                <a:latin typeface="Product Sans Light" panose="020B0303030502040203" pitchFamily="34" charset="0"/>
                <a:ea typeface="Liberation Sans"/>
                <a:cs typeface="Liberation Sans"/>
              </a:rPr>
              <a:t>Cloud Computing </a:t>
            </a:r>
            <a:r>
              <a:rPr lang="en-US" sz="2400" dirty="0">
                <a:solidFill>
                  <a:schemeClr val="tx2"/>
                </a:solidFill>
                <a:highlight>
                  <a:srgbClr val="FFFFFF"/>
                </a:highlight>
                <a:latin typeface="Product Sans Light" panose="020B0303030502040203" pitchFamily="34" charset="0"/>
                <a:ea typeface="Liberation Sans"/>
                <a:cs typeface="Liberation Sans"/>
              </a:rPr>
              <a:t>is defined as storing and accessing of data and computing services over the internet. It doesn’t store any data on your personal computer.</a:t>
            </a:r>
          </a:p>
          <a:p>
            <a:pPr marL="0" indent="0">
              <a:buNone/>
              <a:defRPr/>
            </a:pPr>
            <a:r>
              <a:rPr lang="en-US" sz="2400" dirty="0">
                <a:solidFill>
                  <a:schemeClr val="tx2"/>
                </a:solidFill>
                <a:highlight>
                  <a:srgbClr val="FFFFFF"/>
                </a:highlight>
                <a:latin typeface="Product Sans Light" panose="020B0303030502040203" pitchFamily="34" charset="0"/>
                <a:ea typeface="Liberation Sans"/>
                <a:cs typeface="Liberation Sans"/>
              </a:rPr>
              <a:t>It is the on-demand availability of computer services like servers, data storage, networking, databases, etc. The main purpose of cloud computing is to give access to data centers to many users. Users can also access data from a remote server.</a:t>
            </a:r>
            <a:endParaRPr lang="en-US" sz="2400" b="1" dirty="0">
              <a:solidFill>
                <a:schemeClr val="tx2"/>
              </a:solidFill>
              <a:latin typeface="Product Sans Light" panose="020B0303030502040203" pitchFamily="34" charset="0"/>
            </a:endParaRPr>
          </a:p>
        </p:txBody>
      </p:sp>
      <p:grpSp>
        <p:nvGrpSpPr>
          <p:cNvPr id="1689312351" name="Group 1689312350">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689312352" name="Freeform: Shape 1689312351">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312353" name="Freeform: Shape 1689312352">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312354" name="Freeform: Shape 1689312353">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393938837" name="Rectangle 1393938836">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3938839" name="Rectangle 1393938838">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56436492" name="Title 1"/>
          <p:cNvSpPr>
            <a:spLocks noGrp="1"/>
          </p:cNvSpPr>
          <p:nvPr>
            <p:ph type="title"/>
          </p:nvPr>
        </p:nvSpPr>
        <p:spPr bwMode="auto">
          <a:xfrm>
            <a:off x="1179226" y="1280679"/>
            <a:ext cx="9833548" cy="1325563"/>
          </a:xfrm>
        </p:spPr>
        <p:txBody>
          <a:bodyPr anchor="b">
            <a:normAutofit/>
          </a:bodyPr>
          <a:lstStyle/>
          <a:p>
            <a:pPr algn="ctr">
              <a:defRPr/>
            </a:pPr>
            <a:r>
              <a:rPr lang="en-US" sz="5400" kern="1200" dirty="0">
                <a:solidFill>
                  <a:schemeClr val="tx2"/>
                </a:solidFill>
                <a:latin typeface="Product Sans" panose="020B0403030502040203" pitchFamily="34" charset="0"/>
              </a:rPr>
              <a:t>Network security</a:t>
            </a:r>
          </a:p>
        </p:txBody>
      </p:sp>
      <p:grpSp>
        <p:nvGrpSpPr>
          <p:cNvPr id="1393938841" name="Group 1393938840">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93938842" name="Freeform: Shape 1393938841">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3938843" name="Freeform: Shape 1393938842">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3938844" name="Freeform: Shape 1393938843">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3938845" name="Freeform: Shape 1393938844">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3938832" name="Content Placeholder 2"/>
          <p:cNvSpPr>
            <a:spLocks noGrp="1"/>
          </p:cNvSpPr>
          <p:nvPr>
            <p:ph idx="1"/>
          </p:nvPr>
        </p:nvSpPr>
        <p:spPr bwMode="auto">
          <a:xfrm>
            <a:off x="1179226" y="2890979"/>
            <a:ext cx="9833548" cy="2693976"/>
          </a:xfrm>
        </p:spPr>
        <p:txBody>
          <a:bodyPr>
            <a:normAutofit/>
          </a:bodyPr>
          <a:lstStyle/>
          <a:p>
            <a:pPr marL="0" indent="0" algn="ctr">
              <a:buNone/>
              <a:defRPr/>
            </a:pPr>
            <a:r>
              <a:rPr lang="en-US" sz="3200" dirty="0">
                <a:solidFill>
                  <a:schemeClr val="tx2"/>
                </a:solidFill>
                <a:cs typeface="Arial"/>
              </a:rPr>
              <a:t>Implement network security measures such as firewalls, intrusion detection and prevention systems, and security monitoring to detect and prevent cyber attacks.</a:t>
            </a:r>
          </a:p>
        </p:txBody>
      </p:sp>
      <p:grpSp>
        <p:nvGrpSpPr>
          <p:cNvPr id="1393938847" name="Group 1393938846">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393938848" name="Freeform: Shape 1393938847">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3938849" name="Freeform: Shape 1393938848">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3938850" name="Freeform: Shape 1393938849">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3938851" name="Freeform: Shape 1393938850">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029419369" name="Rectangle 1029419342">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419345" name="Right Triangle 1029419344">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419370" name="Rectangle 102941934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419338" name="Title 1"/>
          <p:cNvSpPr>
            <a:spLocks noGrp="1"/>
          </p:cNvSpPr>
          <p:nvPr>
            <p:ph type="title"/>
          </p:nvPr>
        </p:nvSpPr>
        <p:spPr bwMode="auto">
          <a:xfrm>
            <a:off x="1285240" y="1050595"/>
            <a:ext cx="8074815" cy="1618489"/>
          </a:xfrm>
        </p:spPr>
        <p:txBody>
          <a:bodyPr anchor="ctr">
            <a:normAutofit/>
          </a:bodyPr>
          <a:lstStyle/>
          <a:p>
            <a:pPr>
              <a:defRPr/>
            </a:pPr>
            <a:r>
              <a:rPr lang="en-US" sz="7200" kern="1200">
                <a:latin typeface="Product Sans" panose="020B0403030502040203" pitchFamily="34" charset="0"/>
              </a:rPr>
              <a:t>Employee training</a:t>
            </a:r>
          </a:p>
        </p:txBody>
      </p:sp>
      <p:sp>
        <p:nvSpPr>
          <p:cNvPr id="306005050" name="Content Placeholder 2"/>
          <p:cNvSpPr>
            <a:spLocks noGrp="1"/>
          </p:cNvSpPr>
          <p:nvPr>
            <p:ph idx="1"/>
          </p:nvPr>
        </p:nvSpPr>
        <p:spPr bwMode="auto">
          <a:xfrm>
            <a:off x="1285240" y="2969469"/>
            <a:ext cx="8074815" cy="2800395"/>
          </a:xfrm>
        </p:spPr>
        <p:txBody>
          <a:bodyPr anchor="t">
            <a:normAutofit/>
          </a:bodyPr>
          <a:lstStyle/>
          <a:p>
            <a:pPr marL="0" indent="0">
              <a:buNone/>
              <a:defRPr/>
            </a:pPr>
            <a:r>
              <a:rPr lang="en-US" b="0" i="0" u="none" strike="noStrike" cap="none" spc="0" dirty="0">
                <a:cs typeface="Arial"/>
              </a:rPr>
              <a:t>Train employees on security best practices and how to recognize and respond to cyber threats. This can include regular security awareness training, phishing simulations, and incident response training.</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804789997" name="Rectangle 80478999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789999" name="Right Triangle 80478999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4790001" name="Rectangle 80479000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993807" name="Title 1"/>
          <p:cNvSpPr>
            <a:spLocks noGrp="1"/>
          </p:cNvSpPr>
          <p:nvPr>
            <p:ph type="title"/>
          </p:nvPr>
        </p:nvSpPr>
        <p:spPr bwMode="auto">
          <a:xfrm>
            <a:off x="1285240" y="1068739"/>
            <a:ext cx="8074815" cy="1618489"/>
          </a:xfrm>
        </p:spPr>
        <p:txBody>
          <a:bodyPr anchor="ctr">
            <a:normAutofit/>
          </a:bodyPr>
          <a:lstStyle/>
          <a:p>
            <a:pPr>
              <a:defRPr/>
            </a:pPr>
            <a:r>
              <a:rPr lang="en-IN" sz="8000" kern="1200" dirty="0">
                <a:solidFill>
                  <a:schemeClr val="accent6"/>
                </a:solidFill>
                <a:latin typeface="Product Sans" panose="020B0403030502040203" pitchFamily="34" charset="0"/>
              </a:rPr>
              <a:t>Bibliography</a:t>
            </a:r>
          </a:p>
        </p:txBody>
      </p:sp>
      <p:sp>
        <p:nvSpPr>
          <p:cNvPr id="804789992" name="Content Placeholder 2"/>
          <p:cNvSpPr>
            <a:spLocks noGrp="1"/>
          </p:cNvSpPr>
          <p:nvPr>
            <p:ph idx="1"/>
          </p:nvPr>
        </p:nvSpPr>
        <p:spPr bwMode="auto">
          <a:xfrm>
            <a:off x="1285240" y="2969469"/>
            <a:ext cx="8074815" cy="2800395"/>
          </a:xfrm>
        </p:spPr>
        <p:txBody>
          <a:bodyPr anchor="t">
            <a:normAutofit lnSpcReduction="10000"/>
          </a:bodyPr>
          <a:lstStyle/>
          <a:p>
            <a:pPr>
              <a:buFont typeface="Arial" panose="020B0604020202020204" pitchFamily="34" charset="0"/>
              <a:buChar char="•"/>
              <a:defRPr/>
            </a:pPr>
            <a:r>
              <a:rPr lang="en-US" sz="1900" b="0" i="0" u="none" strike="noStrike" cap="none" spc="0">
                <a:latin typeface="Product Sans Light" panose="020B0303030502040203" pitchFamily="34" charset="0"/>
                <a:cs typeface="Arial"/>
              </a:rPr>
              <a:t>Cyber-Attacks in Cloud Computing: A Case </a:t>
            </a:r>
            <a:r>
              <a:rPr lang="en-US" sz="1900">
                <a:latin typeface="Product Sans Light" panose="020B0303030502040203" pitchFamily="34" charset="0"/>
              </a:rPr>
              <a:t>Study Jitendra </a:t>
            </a:r>
            <a:r>
              <a:rPr lang="en-US" sz="1900" b="0" i="0" u="none" strike="noStrike" cap="none" spc="0">
                <a:latin typeface="Product Sans Light" panose="020B0303030502040203" pitchFamily="34" charset="0"/>
                <a:cs typeface="Arial"/>
              </a:rPr>
              <a:t>Singh Department of Computer Science, PGDAV College, University of Delhi</a:t>
            </a:r>
          </a:p>
          <a:p>
            <a:pPr>
              <a:buFont typeface="Arial" panose="020B0604020202020204" pitchFamily="34" charset="0"/>
              <a:buChar char="•"/>
              <a:defRPr/>
            </a:pPr>
            <a:r>
              <a:rPr lang="en-US" sz="1900" b="0" i="0" u="sng" strike="noStrike" cap="none" spc="0">
                <a:latin typeface="Product Sans Light" panose="020B0303030502040203" pitchFamily="34" charset="0"/>
                <a:cs typeface="Arial"/>
                <a:hlinkClick r:id="rId2" tooltip="https://www.arcserve.com/blog/7-most-infamous-cloud-security-breaches"/>
              </a:rPr>
              <a:t>https://www.arcserve.com/blog/7-most-infamous-cloud-security-breaches</a:t>
            </a:r>
            <a:endParaRPr lang="en-US" sz="1900" b="0" i="0" u="none" strike="noStrike" cap="none" spc="0">
              <a:latin typeface="Product Sans Light" panose="020B0303030502040203" pitchFamily="34" charset="0"/>
              <a:cs typeface="Arial"/>
            </a:endParaRPr>
          </a:p>
          <a:p>
            <a:pPr>
              <a:buFont typeface="Arial" panose="020B0604020202020204" pitchFamily="34" charset="0"/>
              <a:buChar char="•"/>
              <a:defRPr/>
            </a:pPr>
            <a:r>
              <a:rPr lang="en-US" sz="1900" b="0" i="0" u="sng" strike="noStrike" cap="none" spc="0">
                <a:latin typeface="Product Sans Light" panose="020B0303030502040203" pitchFamily="34" charset="0"/>
                <a:cs typeface="Arial"/>
                <a:hlinkClick r:id="rId3" tooltip="https://www.npr.org/2021/04/09/986005820/after-data-breach-exposes-530-million-facebook-says-it-will-not-notify-users"/>
              </a:rPr>
              <a:t>https://www.npr.org/2021/04/09/986005820/after-data-breach-exposes-530-million-facebook-says-it-will-not-notify-users</a:t>
            </a:r>
            <a:endParaRPr lang="en-US" sz="1900" b="0" i="0" u="none" strike="noStrike" cap="none" spc="0">
              <a:latin typeface="Product Sans Light" panose="020B0303030502040203" pitchFamily="34" charset="0"/>
              <a:cs typeface="Arial"/>
            </a:endParaRPr>
          </a:p>
          <a:p>
            <a:pPr>
              <a:buFont typeface="Arial" panose="020B0604020202020204" pitchFamily="34" charset="0"/>
              <a:buChar char="•"/>
              <a:defRPr/>
            </a:pPr>
            <a:r>
              <a:rPr lang="en-US" sz="1900" b="0" i="0" u="sng" strike="noStrike" cap="none" spc="0">
                <a:latin typeface="Product Sans Light" panose="020B0303030502040203" pitchFamily="34" charset="0"/>
                <a:cs typeface="Arial"/>
                <a:hlinkClick r:id="rId4" tooltip="https://www.npr.org/2019/07/24/741282397/facebook-to-pay-5-billion-to-settle-ftc-privacy-case"/>
              </a:rPr>
              <a:t>https://www.npr.org/2019/07/24/741282397/facebook-to-pay-5-billion-to-settle-ftc-privacy-case</a:t>
            </a:r>
            <a:endParaRPr lang="en-US" sz="1900" b="0" i="0" u="none" strike="noStrike" cap="none" spc="0">
              <a:latin typeface="Product Sans Light" panose="020B0303030502040203" pitchFamily="34" charset="0"/>
              <a:cs typeface="Arial"/>
            </a:endParaRPr>
          </a:p>
          <a:p>
            <a:pPr>
              <a:buFont typeface="Arial" panose="020B0604020202020204" pitchFamily="34" charset="0"/>
              <a:buChar char="•"/>
              <a:defRPr/>
            </a:pPr>
            <a:r>
              <a:rPr lang="en-US" sz="1900" b="0" i="0" u="sng" strike="noStrike" cap="none" spc="0">
                <a:latin typeface="Product Sans Light" panose="020B0303030502040203" pitchFamily="34" charset="0"/>
                <a:cs typeface="Arial"/>
                <a:hlinkClick r:id="rId5" tooltip="https://openai.com/blog/chatgpt"/>
              </a:rPr>
              <a:t>https://openai.com/blog/chatgpt</a:t>
            </a:r>
            <a:endParaRPr lang="en-US" sz="1900" b="0" i="0" u="none" strike="noStrike" cap="none" spc="0">
              <a:latin typeface="Product Sans Light" panose="020B0303030502040203" pitchFamily="34" charset="0"/>
              <a:cs typeface="Arial"/>
            </a:endParaRPr>
          </a:p>
          <a:p>
            <a:pPr>
              <a:buFont typeface="Arial" panose="020B0604020202020204" pitchFamily="34" charset="0"/>
              <a:buChar char="•"/>
              <a:defRPr/>
            </a:pPr>
            <a:endParaRPr lang="en-US" sz="1900" b="0" i="0" u="none" strike="noStrike" cap="none" spc="0">
              <a:latin typeface="Product Sans Light" panose="020B0303030502040203" pitchFamily="34" charset="0"/>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_preview_h264">
            <a:hlinkClick r:id="" action="ppaction://media"/>
            <a:extLst>
              <a:ext uri="{FF2B5EF4-FFF2-40B4-BE49-F238E27FC236}">
                <a16:creationId xmlns:a16="http://schemas.microsoft.com/office/drawing/2014/main" id="{1F37C366-F8AE-4018-8001-2BA8F846C78A}"/>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40000" contrast="-4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97FA74-5E3A-4FB3-B79F-B82701A2B38C}"/>
              </a:ext>
            </a:extLst>
          </p:cNvPr>
          <p:cNvSpPr>
            <a:spLocks noGrp="1"/>
          </p:cNvSpPr>
          <p:nvPr>
            <p:ph type="title"/>
          </p:nvPr>
        </p:nvSpPr>
        <p:spPr>
          <a:xfrm>
            <a:off x="1415480" y="4581128"/>
            <a:ext cx="10515600" cy="1325563"/>
          </a:xfrm>
        </p:spPr>
        <p:txBody>
          <a:bodyPr>
            <a:normAutofit/>
          </a:bodyPr>
          <a:lstStyle/>
          <a:p>
            <a:r>
              <a:rPr lang="en-US" sz="7200" dirty="0">
                <a:solidFill>
                  <a:schemeClr val="accent2">
                    <a:lumMod val="50000"/>
                  </a:schemeClr>
                </a:solidFill>
                <a:latin typeface="Product Sans" panose="020B0403030502040203" pitchFamily="34" charset="0"/>
              </a:rPr>
              <a:t>Thank You for Listening!</a:t>
            </a:r>
            <a:endParaRPr lang="en-IN" sz="7200" dirty="0">
              <a:solidFill>
                <a:schemeClr val="accent2">
                  <a:lumMod val="50000"/>
                </a:schemeClr>
              </a:solidFill>
              <a:latin typeface="Product Sans" panose="020B0403030502040203" pitchFamily="34" charset="0"/>
            </a:endParaRPr>
          </a:p>
        </p:txBody>
      </p:sp>
    </p:spTree>
    <p:extLst>
      <p:ext uri="{BB962C8B-B14F-4D97-AF65-F5344CB8AC3E}">
        <p14:creationId xmlns:p14="http://schemas.microsoft.com/office/powerpoint/2010/main" val="328900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E4DD48-41C1-429B-A14B-11CBB0B802E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19258" b="5013"/>
          <a:stretch/>
        </p:blipFill>
        <p:spPr>
          <a:xfrm>
            <a:off x="3523488" y="10"/>
            <a:ext cx="8668512" cy="6857990"/>
          </a:xfrm>
          <a:prstGeom prst="rect">
            <a:avLst/>
          </a:prstGeom>
        </p:spPr>
      </p:pic>
      <p:sp>
        <p:nvSpPr>
          <p:cNvPr id="22"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BB38EE-D119-433D-BEAD-6079AC2ACD55}"/>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pPr rtl="0">
              <a:spcBef>
                <a:spcPct val="0"/>
              </a:spcBef>
            </a:pPr>
            <a:r>
              <a:rPr lang="en-US" sz="4800" kern="1200" dirty="0">
                <a:solidFill>
                  <a:schemeClr val="accent5">
                    <a:lumMod val="60000"/>
                    <a:lumOff val="40000"/>
                  </a:schemeClr>
                </a:solidFill>
                <a:latin typeface="OmegaCentauri" panose="02000603000000000000" pitchFamily="2" charset="0"/>
                <a:ea typeface="OmegaCentauri" panose="02000603000000000000" pitchFamily="2" charset="0"/>
              </a:rPr>
              <a:t>Available Cloud Services on the Market</a:t>
            </a:r>
          </a:p>
        </p:txBody>
      </p:sp>
      <p:sp>
        <p:nvSpPr>
          <p:cNvPr id="23"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2842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7420941" name="Rectangle 1742093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420940" name="Freeform: Shape 1742093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420942" name="Freeform: Shape 1742094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20933" name="Title 1"/>
          <p:cNvSpPr>
            <a:spLocks noGrp="1"/>
          </p:cNvSpPr>
          <p:nvPr>
            <p:ph type="title"/>
          </p:nvPr>
        </p:nvSpPr>
        <p:spPr bwMode="auto">
          <a:xfrm>
            <a:off x="477981" y="1122363"/>
            <a:ext cx="4023360" cy="3204134"/>
          </a:xfrm>
        </p:spPr>
        <p:txBody>
          <a:bodyPr vert="horz" lIns="91440" tIns="45720" rIns="91440" bIns="45720" rtlCol="0" anchor="b">
            <a:normAutofit/>
          </a:bodyPr>
          <a:lstStyle/>
          <a:p>
            <a:pPr marL="570252" indent="-570252" rtl="0">
              <a:spcBef>
                <a:spcPct val="0"/>
              </a:spcBef>
              <a:defRPr/>
            </a:pPr>
            <a:r>
              <a:rPr lang="en-US" sz="4800" kern="1200" dirty="0">
                <a:solidFill>
                  <a:schemeClr val="tx1"/>
                </a:solidFill>
                <a:latin typeface="OmegaCentauri" panose="02000603000000000000" pitchFamily="2" charset="0"/>
                <a:ea typeface="OmegaCentauri" panose="02000603000000000000" pitchFamily="2" charset="0"/>
              </a:rPr>
              <a:t>Microsoft </a:t>
            </a:r>
            <a:r>
              <a:rPr lang="en-US" sz="4800" kern="1200" dirty="0">
                <a:solidFill>
                  <a:schemeClr val="accent1"/>
                </a:solidFill>
                <a:latin typeface="OmegaCentauri" panose="02000603000000000000" pitchFamily="2" charset="0"/>
                <a:ea typeface="OmegaCentauri" panose="02000603000000000000" pitchFamily="2" charset="0"/>
              </a:rPr>
              <a:t>Azure</a:t>
            </a:r>
          </a:p>
        </p:txBody>
      </p:sp>
      <p:sp>
        <p:nvSpPr>
          <p:cNvPr id="17420944" name="Rectangle 174209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420946" name="Rectangle 174209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Microsoft Azure: A cheat sheet | TechRepublic">
            <a:extLst>
              <a:ext uri="{FF2B5EF4-FFF2-40B4-BE49-F238E27FC236}">
                <a16:creationId xmlns:a16="http://schemas.microsoft.com/office/drawing/2014/main" id="{8AA20F95-4D76-42D5-AE27-2EF4FD0EFB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4356" y="1367464"/>
            <a:ext cx="6408836" cy="39718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607011622" name="Rectangle 60701162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011617" name="Title 1"/>
          <p:cNvSpPr>
            <a:spLocks noGrp="1"/>
          </p:cNvSpPr>
          <p:nvPr>
            <p:ph type="title"/>
          </p:nvPr>
        </p:nvSpPr>
        <p:spPr bwMode="auto">
          <a:xfrm>
            <a:off x="477981" y="1122363"/>
            <a:ext cx="4023360" cy="3204134"/>
          </a:xfrm>
        </p:spPr>
        <p:txBody>
          <a:bodyPr vert="horz" lIns="91440" tIns="45720" rIns="91440" bIns="45720" rtlCol="0" anchor="b">
            <a:normAutofit/>
          </a:bodyPr>
          <a:lstStyle/>
          <a:p>
            <a:pPr rtl="0">
              <a:spcBef>
                <a:spcPct val="0"/>
              </a:spcBef>
              <a:defRPr/>
            </a:pPr>
            <a:r>
              <a:rPr lang="en-US" kern="1200" dirty="0">
                <a:solidFill>
                  <a:schemeClr val="accent2">
                    <a:lumMod val="75000"/>
                  </a:schemeClr>
                </a:solidFill>
                <a:latin typeface="OmegaCentauri" panose="02000603000000000000" pitchFamily="2" charset="0"/>
                <a:ea typeface="OmegaCentauri" panose="02000603000000000000" pitchFamily="2" charset="0"/>
              </a:rPr>
              <a:t>2. Amazon Web Services (AWS)</a:t>
            </a:r>
          </a:p>
        </p:txBody>
      </p:sp>
      <p:sp>
        <p:nvSpPr>
          <p:cNvPr id="607011639" name="Rectangle 6070116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7011640" name="Rectangle 6070116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Content Placeholder 2" descr="Graphical user interface, application&#10;&#10;Description automatically generated">
            <a:extLst>
              <a:ext uri="{FF2B5EF4-FFF2-40B4-BE49-F238E27FC236}">
                <a16:creationId xmlns:a16="http://schemas.microsoft.com/office/drawing/2014/main" id="{CBD24F10-71A5-4B33-A147-68F888E94F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864608" y="1530529"/>
            <a:ext cx="6846363" cy="36456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916462247" name="Rectangle 191646223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08996" name="Title 1"/>
          <p:cNvSpPr>
            <a:spLocks noGrp="1"/>
          </p:cNvSpPr>
          <p:nvPr>
            <p:ph type="title"/>
          </p:nvPr>
        </p:nvSpPr>
        <p:spPr bwMode="auto">
          <a:xfrm>
            <a:off x="477981" y="1122363"/>
            <a:ext cx="4023360" cy="3204134"/>
          </a:xfrm>
        </p:spPr>
        <p:txBody>
          <a:bodyPr vert="horz" lIns="91440" tIns="45720" rIns="91440" bIns="45720" rtlCol="0" anchor="b">
            <a:normAutofit/>
          </a:bodyPr>
          <a:lstStyle/>
          <a:p>
            <a:pPr rtl="0">
              <a:spcBef>
                <a:spcPct val="0"/>
              </a:spcBef>
              <a:defRPr/>
            </a:pPr>
            <a:r>
              <a:rPr lang="en-US" sz="6000" kern="1200" dirty="0">
                <a:solidFill>
                  <a:srgbClr val="5086EC"/>
                </a:solidFill>
                <a:latin typeface="OmegaCentauri" panose="02000603000000000000" pitchFamily="2" charset="0"/>
                <a:ea typeface="OmegaCentauri" panose="02000603000000000000" pitchFamily="2" charset="0"/>
              </a:rPr>
              <a:t>3. Google Cloud</a:t>
            </a:r>
          </a:p>
        </p:txBody>
      </p:sp>
      <p:sp>
        <p:nvSpPr>
          <p:cNvPr id="1916462248" name="Rectangle 19164622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6462249" name="Rectangle 19164622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074" name="Picture 2" descr="Grow your digital strategies with Google Cloud">
            <a:extLst>
              <a:ext uri="{FF2B5EF4-FFF2-40B4-BE49-F238E27FC236}">
                <a16:creationId xmlns:a16="http://schemas.microsoft.com/office/drawing/2014/main" id="{FED2EBD0-F980-4DB7-A177-8711472857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64608" y="1145421"/>
            <a:ext cx="6846363" cy="441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FUN GAMES"/>
        <a:ea typeface="Arial"/>
        <a:cs typeface="Arial"/>
      </a:majorFont>
      <a:minorFont>
        <a:latin typeface="Product Sans Light"/>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952</Words>
  <Application>Microsoft Office PowerPoint</Application>
  <PresentationFormat>Widescreen</PresentationFormat>
  <Paragraphs>84</Paragraphs>
  <Slides>53</Slides>
  <Notes>0</Notes>
  <HiddenSlides>0</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Product Sans</vt:lpstr>
      <vt:lpstr>HACKED</vt:lpstr>
      <vt:lpstr>FUN GAMES</vt:lpstr>
      <vt:lpstr>Product Sans Light</vt:lpstr>
      <vt:lpstr>Arial</vt:lpstr>
      <vt:lpstr>OmegaCentauri</vt:lpstr>
      <vt:lpstr>Beyond Mars</vt:lpstr>
      <vt:lpstr>Inertia</vt:lpstr>
      <vt:lpstr>Calibri</vt:lpstr>
      <vt:lpstr>Office Theme</vt:lpstr>
      <vt:lpstr>Cloud Computing and Information Security</vt:lpstr>
      <vt:lpstr>Group Members</vt:lpstr>
      <vt:lpstr>Contents</vt:lpstr>
      <vt:lpstr>Introduction to Cloud Computing</vt:lpstr>
      <vt:lpstr>What is Cloud Computing</vt:lpstr>
      <vt:lpstr>Available Cloud Services on the Market</vt:lpstr>
      <vt:lpstr>Microsoft Azure</vt:lpstr>
      <vt:lpstr>2. Amazon Web Services (AWS)</vt:lpstr>
      <vt:lpstr>3. Google Cloud</vt:lpstr>
      <vt:lpstr>Need for Cloud Services</vt:lpstr>
      <vt:lpstr>We used to spend a significant Amount on Maintenance and Setup</vt:lpstr>
      <vt:lpstr>2. We were limited to just the Head Office</vt:lpstr>
      <vt:lpstr>3. VERY hard to Upgrade a ROOM of data servers</vt:lpstr>
      <vt:lpstr>4. We had to Share Files by Email, and other FAR LESS SECURE methods</vt:lpstr>
      <vt:lpstr>Benefits of Cloud Computing</vt:lpstr>
      <vt:lpstr>1. Scalability</vt:lpstr>
      <vt:lpstr>2. Agility</vt:lpstr>
      <vt:lpstr>3. Elasticity</vt:lpstr>
      <vt:lpstr>4. Cost Savings!</vt:lpstr>
      <vt:lpstr>5. Security</vt:lpstr>
      <vt:lpstr>Attacks Against Cloud Services</vt:lpstr>
      <vt:lpstr>Types of Attacks</vt:lpstr>
      <vt:lpstr>Data Breaches</vt:lpstr>
      <vt:lpstr>Denial-of-Service (DoS) Attacks</vt:lpstr>
      <vt:lpstr>Malware Injection</vt:lpstr>
      <vt:lpstr>Man-in-the-Middle (MitM) Attacks</vt:lpstr>
      <vt:lpstr>Phishing Attacks</vt:lpstr>
      <vt:lpstr>Insider Attacks</vt:lpstr>
      <vt:lpstr>CasE Studies</vt:lpstr>
      <vt:lpstr>Number of incidents reported in major cloud</vt:lpstr>
      <vt:lpstr>Study done by AlertLogic on “Targeted attacks and opportunistic hacks shows :</vt:lpstr>
      <vt:lpstr>Facebook </vt:lpstr>
      <vt:lpstr>PowerPoint Presentation</vt:lpstr>
      <vt:lpstr>PowerPoint Presentation</vt:lpstr>
      <vt:lpstr>Alibaba</vt:lpstr>
      <vt:lpstr>PowerPoint Presentation</vt:lpstr>
      <vt:lpstr>Linked In</vt:lpstr>
      <vt:lpstr>PowerPoint Presentation</vt:lpstr>
      <vt:lpstr>Best Practices Against Cyber Attacks</vt:lpstr>
      <vt:lpstr>General Safety TECHNIQUES</vt:lpstr>
      <vt:lpstr>Antivirus Services</vt:lpstr>
      <vt:lpstr>Firewalls</vt:lpstr>
      <vt:lpstr>Virtual Private Networks</vt:lpstr>
      <vt:lpstr>Penetration Testing your system</vt:lpstr>
      <vt:lpstr>Cyber Security Training</vt:lpstr>
      <vt:lpstr>Strong access control</vt:lpstr>
      <vt:lpstr>Encryption</vt:lpstr>
      <vt:lpstr>Regular backups and disaster recovery</vt:lpstr>
      <vt:lpstr>Regular updates and patching</vt:lpstr>
      <vt:lpstr>Network security</vt:lpstr>
      <vt:lpstr>Employee training</vt:lpstr>
      <vt:lpstr>Bibliography</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and Information Security</dc:title>
  <dc:creator>Krishnaraj Thadesar</dc:creator>
  <cp:lastModifiedBy>Krishnaraj Thadesar</cp:lastModifiedBy>
  <cp:revision>5</cp:revision>
  <dcterms:created xsi:type="dcterms:W3CDTF">2023-03-13T19:33:58Z</dcterms:created>
  <dcterms:modified xsi:type="dcterms:W3CDTF">2023-03-13T19:55:37Z</dcterms:modified>
</cp:coreProperties>
</file>